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6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2214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A2E-957F-4480-AF6B-98239A2B22B6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8830-80A0-496A-A13C-8AF349B9F1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118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A2E-957F-4480-AF6B-98239A2B22B6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8830-80A0-496A-A13C-8AF349B9F1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049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A2E-957F-4480-AF6B-98239A2B22B6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8830-80A0-496A-A13C-8AF349B9F1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992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A2E-957F-4480-AF6B-98239A2B22B6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8830-80A0-496A-A13C-8AF349B9F1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94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A2E-957F-4480-AF6B-98239A2B22B6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8830-80A0-496A-A13C-8AF349B9F1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462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A2E-957F-4480-AF6B-98239A2B22B6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8830-80A0-496A-A13C-8AF349B9F1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590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A2E-957F-4480-AF6B-98239A2B22B6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8830-80A0-496A-A13C-8AF349B9F1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753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A2E-957F-4480-AF6B-98239A2B22B6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8830-80A0-496A-A13C-8AF349B9F1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147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A2E-957F-4480-AF6B-98239A2B22B6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8830-80A0-496A-A13C-8AF349B9F1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389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A2E-957F-4480-AF6B-98239A2B22B6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8830-80A0-496A-A13C-8AF349B9F1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299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A2E-957F-4480-AF6B-98239A2B22B6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8830-80A0-496A-A13C-8AF349B9F1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526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46A2E-957F-4480-AF6B-98239A2B22B6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28830-80A0-496A-A13C-8AF349B9F1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4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4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1526417" y="1526420"/>
            <a:ext cx="9905999" cy="685316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38076D7-91AD-4579-970F-A7FAB0BE6021}"/>
              </a:ext>
            </a:extLst>
          </p:cNvPr>
          <p:cNvSpPr txBox="1"/>
          <p:nvPr/>
        </p:nvSpPr>
        <p:spPr>
          <a:xfrm>
            <a:off x="-106680" y="9342120"/>
            <a:ext cx="762000" cy="68580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59B88E-04AA-4128-86E6-C4103AEB1DD7}"/>
              </a:ext>
            </a:extLst>
          </p:cNvPr>
          <p:cNvSpPr txBox="1"/>
          <p:nvPr/>
        </p:nvSpPr>
        <p:spPr>
          <a:xfrm>
            <a:off x="6517885" y="9220199"/>
            <a:ext cx="762000" cy="68580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666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/>
          <p:cNvSpPr txBox="1">
            <a:spLocks noChangeArrowheads="1"/>
          </p:cNvSpPr>
          <p:nvPr/>
        </p:nvSpPr>
        <p:spPr bwMode="auto">
          <a:xfrm>
            <a:off x="84221" y="91173"/>
            <a:ext cx="6674602" cy="594627"/>
          </a:xfrm>
          <a:prstGeom prst="rect">
            <a:avLst/>
          </a:prstGeom>
          <a:gradFill rotWithShape="1">
            <a:gsLst>
              <a:gs pos="0">
                <a:srgbClr val="85C2FF"/>
              </a:gs>
              <a:gs pos="100000">
                <a:srgbClr val="FFFFFF"/>
              </a:gs>
              <a:gs pos="100000">
                <a:srgbClr val="FFEBFA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CO-OP ACADEMY FAILSWORTH	 LEVEL 2 IN CONSTRUCTING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THE BUILT ENVIRONMENT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CONSTRUCTION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29"/>
          <p:cNvSpPr txBox="1"/>
          <p:nvPr/>
        </p:nvSpPr>
        <p:spPr>
          <a:xfrm>
            <a:off x="96918" y="9161850"/>
            <a:ext cx="6661905" cy="613608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0">
                <a:srgbClr val="85C2FF"/>
              </a:gs>
              <a:gs pos="100000">
                <a:srgbClr val="C4D6EB">
                  <a:lumMod val="0"/>
                  <a:lumOff val="100000"/>
                </a:srgbClr>
              </a:gs>
              <a:gs pos="100000">
                <a:srgbClr val="FFEBFA"/>
              </a:gs>
            </a:gsLst>
            <a:lin ang="16200000" scaled="1"/>
            <a:tileRect/>
          </a:gra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000">
              <a:solidFill>
                <a:srgbClr val="FFFFF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6"/>
          <p:cNvSpPr txBox="1"/>
          <p:nvPr/>
        </p:nvSpPr>
        <p:spPr>
          <a:xfrm>
            <a:off x="6383220" y="9576703"/>
            <a:ext cx="850265" cy="6572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4221" y="91173"/>
            <a:ext cx="6674602" cy="96842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-523040" y="36094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-523040" y="89434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2909" y="9268127"/>
            <a:ext cx="510378" cy="4180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9201" y="617485"/>
            <a:ext cx="4205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Enquiry 3 Homework.</a:t>
            </a:r>
          </a:p>
          <a:p>
            <a:r>
              <a:rPr lang="en-US" sz="1400" b="1" dirty="0"/>
              <a:t>Health and Safety Legislation and the Role of The HSE</a:t>
            </a:r>
            <a:endParaRPr lang="en-GB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69201" y="1513128"/>
            <a:ext cx="653408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Using the Knowledge Organiser, answer the following 7 knowledge recall questions and the extended answer question below.</a:t>
            </a:r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u="sng" dirty="0"/>
              <a:t>Knowledge Recall</a:t>
            </a:r>
          </a:p>
          <a:p>
            <a:endParaRPr lang="en-US" sz="1400" u="sng" dirty="0"/>
          </a:p>
          <a:p>
            <a:endParaRPr lang="en-US" sz="1400" dirty="0"/>
          </a:p>
          <a:p>
            <a:pPr marL="342900" indent="-342900">
              <a:buAutoNum type="arabicPlain"/>
            </a:pPr>
            <a:r>
              <a:rPr lang="en-US" sz="1400" dirty="0"/>
              <a:t>What profession body are the HSE?</a:t>
            </a:r>
          </a:p>
          <a:p>
            <a:pPr marL="342900" indent="-342900">
              <a:buAutoNum type="arabicPlain"/>
            </a:pPr>
            <a:r>
              <a:rPr lang="en-US" sz="1400" dirty="0"/>
              <a:t>What is the purpose of the HSE?</a:t>
            </a:r>
          </a:p>
          <a:p>
            <a:pPr marL="342900" indent="-342900">
              <a:buAutoNum type="arabicPlain"/>
            </a:pPr>
            <a:r>
              <a:rPr lang="en-US" sz="1400" dirty="0"/>
              <a:t>Name 4 powers that the HSE have?</a:t>
            </a:r>
          </a:p>
          <a:p>
            <a:pPr marL="342900" indent="-342900">
              <a:buAutoNum type="arabicPlain"/>
            </a:pPr>
            <a:r>
              <a:rPr lang="en-US" sz="1400" dirty="0"/>
              <a:t>Name 4 different types of accident that should be reported to the HSE.</a:t>
            </a:r>
          </a:p>
          <a:p>
            <a:r>
              <a:rPr lang="en-US" sz="1400" dirty="0"/>
              <a:t>5      What does HASAWA stand for and what is it?</a:t>
            </a:r>
          </a:p>
          <a:p>
            <a:r>
              <a:rPr lang="en-US" sz="1400" dirty="0"/>
              <a:t>6      What does COSHH stand for and what is it?</a:t>
            </a:r>
          </a:p>
          <a:p>
            <a:r>
              <a:rPr lang="en-US" sz="1400" dirty="0"/>
              <a:t>7      What do they following COSHH warning signs mean?</a:t>
            </a:r>
          </a:p>
          <a:p>
            <a:pPr marL="342900" indent="-342900">
              <a:buAutoNum type="arabicPlain"/>
            </a:pPr>
            <a:endParaRPr lang="en-US" sz="1400" dirty="0"/>
          </a:p>
          <a:p>
            <a:pPr marL="342900" indent="-342900">
              <a:buAutoNum type="arabicPlain"/>
            </a:pPr>
            <a:endParaRPr lang="en-US" sz="1400" dirty="0"/>
          </a:p>
          <a:p>
            <a:pPr marL="342900" indent="-342900">
              <a:buAutoNum type="arabicPlain"/>
            </a:pPr>
            <a:endParaRPr lang="en-US" sz="1400" dirty="0"/>
          </a:p>
          <a:p>
            <a:endParaRPr lang="en-US" sz="1400" u="sng" dirty="0"/>
          </a:p>
          <a:p>
            <a:endParaRPr lang="en-US" sz="1400" u="sng" dirty="0"/>
          </a:p>
          <a:p>
            <a:endParaRPr lang="en-US" sz="1400" u="sng" dirty="0"/>
          </a:p>
          <a:p>
            <a:r>
              <a:rPr lang="en-US" sz="1400" u="sng" dirty="0"/>
              <a:t>Extended Answer Question</a:t>
            </a:r>
          </a:p>
          <a:p>
            <a:endParaRPr lang="en-US" sz="1400" u="sng" dirty="0"/>
          </a:p>
          <a:p>
            <a:endParaRPr lang="en-US" sz="1400" dirty="0"/>
          </a:p>
          <a:p>
            <a:r>
              <a:rPr lang="en-GB" sz="1400" dirty="0"/>
              <a:t>State </a:t>
            </a:r>
            <a:r>
              <a:rPr lang="en-GB" sz="1400" b="1" dirty="0"/>
              <a:t>three </a:t>
            </a:r>
            <a:r>
              <a:rPr lang="en-GB" sz="1400" dirty="0"/>
              <a:t>responsibilities under the Health and Safety at Work Act 1974 of:</a:t>
            </a:r>
          </a:p>
          <a:p>
            <a:endParaRPr lang="en-GB" sz="1400" dirty="0"/>
          </a:p>
          <a:p>
            <a:r>
              <a:rPr lang="en-GB" sz="1400" i="1" dirty="0"/>
              <a:t>(a) </a:t>
            </a:r>
            <a:r>
              <a:rPr lang="en-GB" sz="1400" dirty="0"/>
              <a:t>Employers [3 marks]</a:t>
            </a:r>
          </a:p>
          <a:p>
            <a:r>
              <a:rPr lang="en-GB" sz="1400" i="1" dirty="0"/>
              <a:t>(b) </a:t>
            </a:r>
            <a:r>
              <a:rPr lang="en-GB" sz="1400" dirty="0" err="1"/>
              <a:t>Employeers</a:t>
            </a:r>
            <a:r>
              <a:rPr lang="en-GB" sz="1400" dirty="0"/>
              <a:t> [3 marks]</a:t>
            </a:r>
          </a:p>
          <a:p>
            <a:endParaRPr lang="en-US" sz="1400" dirty="0"/>
          </a:p>
          <a:p>
            <a:r>
              <a:rPr lang="en-US" sz="1400" dirty="0"/>
              <a:t>(Taken from the WJEC Constructing the Built Environment </a:t>
            </a:r>
          </a:p>
          <a:p>
            <a:r>
              <a:rPr lang="en-US" sz="1400" dirty="0"/>
              <a:t>Unit 1 Exam, Summer 2015. question 4(a) and 4 (b). </a:t>
            </a:r>
          </a:p>
          <a:p>
            <a:pPr marL="342900" indent="-342900">
              <a:buAutoNum type="arabicPlain"/>
            </a:pPr>
            <a:endParaRPr lang="en-US" sz="1400" dirty="0"/>
          </a:p>
          <a:p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719528" y="2312284"/>
            <a:ext cx="426816" cy="4318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56575" y1="20183" x2="56575" y2="2018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82055" y="5742823"/>
            <a:ext cx="626954" cy="41796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78664" y="6142792"/>
            <a:ext cx="1744567" cy="281163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45437" b="82540" l="3035" r="98410">
                        <a14:foregroundMark x1="24277" y1="67262" x2="24277" y2="67262"/>
                        <a14:foregroundMark x1="17197" y1="68849" x2="17197" y2="68849"/>
                        <a14:foregroundMark x1="16618" y1="61508" x2="16618" y2="61508"/>
                        <a14:foregroundMark x1="48266" y1="63492" x2="48266" y2="63492"/>
                        <a14:foregroundMark x1="48844" y1="59127" x2="48844" y2="59127"/>
                        <a14:foregroundMark x1="83092" y1="58532" x2="83092" y2="58532"/>
                        <a14:foregroundMark x1="78613" y1="55754" x2="78613" y2="55754"/>
                        <a14:foregroundMark x1="79335" y1="66865" x2="79335" y2="66865"/>
                        <a14:foregroundMark x1="81503" y1="72817" x2="81503" y2="72817"/>
                        <a14:foregroundMark x1="85549" y1="71230" x2="85549" y2="71230"/>
                        <a14:foregroundMark x1="87283" y1="68056" x2="87283" y2="68056"/>
                        <a14:foregroundMark x1="84682" y1="65079" x2="84682" y2="65079"/>
                        <a14:foregroundMark x1="87283" y1="54960" x2="87283" y2="54960"/>
                        <a14:foregroundMark x1="87283" y1="54960" x2="87283" y2="54960"/>
                        <a14:foregroundMark x1="52457" y1="66865" x2="52457" y2="66865"/>
                        <a14:foregroundMark x1="53468" y1="64286" x2="53468" y2="64286"/>
                        <a14:foregroundMark x1="12572" y1="61111" x2="12572" y2="61111"/>
                        <a14:foregroundMark x1="13006" y1="61111" x2="13439" y2="61905"/>
                        <a14:foregroundMark x1="13873" y1="62103" x2="14162" y2="63492"/>
                        <a14:foregroundMark x1="14162" y1="63690" x2="14306" y2="64484"/>
                        <a14:foregroundMark x1="15318" y1="64286" x2="16618" y2="64286"/>
                        <a14:foregroundMark x1="19075" y1="63095" x2="19364" y2="62897"/>
                        <a14:foregroundMark x1="20665" y1="62302" x2="20954" y2="61905"/>
                        <a14:foregroundMark x1="21243" y1="61310" x2="20665" y2="60317"/>
                        <a14:foregroundMark x1="20376" y1="58730" x2="19942" y2="58135"/>
                        <a14:foregroundMark x1="18786" y1="56349" x2="18064" y2="55556"/>
                        <a14:foregroundMark x1="17052" y1="54365" x2="16618" y2="53770"/>
                        <a14:foregroundMark x1="16329" y1="53175" x2="15029" y2="53968"/>
                        <a14:foregroundMark x1="14162" y1="55159" x2="10694" y2="60714"/>
                        <a14:foregroundMark x1="10983" y1="61111" x2="11705" y2="63492"/>
                        <a14:foregroundMark x1="12717" y1="64683" x2="13728" y2="66468"/>
                        <a14:foregroundMark x1="14451" y1="66865" x2="15607" y2="68452"/>
                        <a14:foregroundMark x1="16185" y1="68849" x2="19075" y2="69444"/>
                        <a14:foregroundMark x1="43353" y1="62897" x2="43353" y2="62897"/>
                        <a14:foregroundMark x1="45809" y1="61310" x2="45809" y2="61310"/>
                        <a14:foregroundMark x1="43931" y1="65079" x2="43931" y2="65079"/>
                        <a14:foregroundMark x1="43642" y1="63690" x2="43931" y2="62500"/>
                        <a14:foregroundMark x1="44653" y1="59722" x2="44653" y2="59722"/>
                        <a14:foregroundMark x1="46965" y1="56944" x2="48121" y2="55952"/>
                        <a14:foregroundMark x1="50578" y1="53175" x2="50867" y2="53175"/>
                        <a14:foregroundMark x1="51879" y1="52778" x2="53179" y2="54563"/>
                        <a14:foregroundMark x1="54046" y1="56746" x2="54913" y2="59325"/>
                        <a14:foregroundMark x1="55636" y1="62103" x2="55925" y2="62500"/>
                        <a14:foregroundMark x1="55780" y1="63095" x2="55636" y2="64881"/>
                        <a14:foregroundMark x1="53757" y1="67460" x2="53324" y2="68254"/>
                        <a14:foregroundMark x1="52601" y1="69643" x2="52601" y2="70040"/>
                        <a14:foregroundMark x1="52168" y1="70437" x2="50434" y2="71825"/>
                        <a14:foregroundMark x1="50000" y1="71032" x2="49711" y2="70437"/>
                        <a14:foregroundMark x1="49422" y1="66270" x2="49566" y2="65278"/>
                        <a14:foregroundMark x1="49855" y1="64683" x2="50289" y2="65079"/>
                        <a14:foregroundMark x1="50434" y1="69643" x2="50723" y2="71230"/>
                        <a14:foregroundMark x1="50289" y1="72619" x2="50289" y2="72619"/>
                        <a14:foregroundMark x1="50289" y1="72817" x2="50289" y2="72817"/>
                        <a14:foregroundMark x1="51301" y1="71032" x2="51445" y2="71825"/>
                        <a14:foregroundMark x1="53035" y1="69048" x2="53035" y2="68452"/>
                        <a14:foregroundMark x1="80636" y1="60119" x2="80636" y2="60119"/>
                        <a14:foregroundMark x1="80347" y1="60317" x2="80202" y2="60516"/>
                        <a14:foregroundMark x1="79769" y1="60317" x2="79624" y2="60714"/>
                        <a14:foregroundMark x1="79335" y1="61111" x2="79191" y2="63492"/>
                        <a14:foregroundMark x1="80636" y1="63690" x2="81503" y2="66270"/>
                        <a14:foregroundMark x1="81792" y1="66071" x2="82225" y2="67063"/>
                        <a14:foregroundMark x1="83237" y1="66865" x2="83237" y2="66865"/>
                        <a14:foregroundMark x1="83671" y1="66667" x2="83671" y2="66667"/>
                        <a14:foregroundMark x1="84249" y1="66468" x2="84104" y2="68056"/>
                        <a14:foregroundMark x1="83526" y1="68651" x2="83092" y2="69246"/>
                        <a14:foregroundMark x1="82948" y1="68651" x2="83237" y2="70437"/>
                        <a14:foregroundMark x1="83237" y1="70238" x2="82948" y2="72421"/>
                        <a14:foregroundMark x1="83092" y1="71825" x2="83237" y2="72421"/>
                        <a14:foregroundMark x1="83237" y1="72024" x2="83382" y2="73016"/>
                        <a14:foregroundMark x1="84249" y1="71627" x2="84249" y2="72619"/>
                        <a14:foregroundMark x1="84249" y1="72222" x2="84827" y2="71627"/>
                        <a14:foregroundMark x1="85983" y1="69841" x2="85838" y2="71032"/>
                        <a14:foregroundMark x1="85838" y1="70238" x2="85838" y2="70238"/>
                        <a14:foregroundMark x1="85983" y1="69643" x2="85983" y2="69643"/>
                        <a14:foregroundMark x1="85983" y1="68056" x2="85549" y2="67857"/>
                        <a14:foregroundMark x1="85260" y1="65079" x2="85116" y2="63690"/>
                        <a14:foregroundMark x1="85116" y1="63690" x2="84971" y2="63294"/>
                        <a14:foregroundMark x1="85838" y1="60317" x2="86416" y2="60516"/>
                        <a14:foregroundMark x1="87428" y1="59524" x2="87428" y2="59524"/>
                        <a14:foregroundMark x1="87283" y1="58929" x2="86272" y2="57341"/>
                        <a14:foregroundMark x1="85983" y1="56746" x2="85116" y2="54762"/>
                        <a14:foregroundMark x1="84827" y1="53968" x2="84393" y2="53770"/>
                        <a14:foregroundMark x1="83671" y1="53571" x2="81503" y2="57143"/>
                        <a14:foregroundMark x1="80491" y1="59325" x2="79335" y2="70437"/>
                        <a14:foregroundMark x1="80347" y1="71230" x2="81936" y2="73016"/>
                        <a14:foregroundMark x1="83815" y1="70833" x2="83671" y2="70040"/>
                        <a14:foregroundMark x1="83382" y1="67659" x2="82948" y2="68056"/>
                        <a14:foregroundMark x1="83382" y1="67262" x2="85260" y2="66071"/>
                        <a14:foregroundMark x1="88295" y1="60516" x2="88584" y2="60516"/>
                        <a14:foregroundMark x1="88728" y1="60516" x2="89162" y2="62302"/>
                        <a14:foregroundMark x1="89595" y1="63889" x2="89595" y2="65476"/>
                        <a14:foregroundMark x1="89595" y1="65675" x2="88873" y2="68452"/>
                      </a14:backgroundRemoval>
                    </a14:imgEffect>
                  </a14:imgLayer>
                </a14:imgProps>
              </a:ext>
            </a:extLst>
          </a:blip>
          <a:srcRect t="44000" b="18500"/>
          <a:stretch/>
        </p:blipFill>
        <p:spPr>
          <a:xfrm>
            <a:off x="340493" y="4610222"/>
            <a:ext cx="3057715" cy="83511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3175" b="37500" l="1879" r="97110">
                        <a14:foregroundMark x1="13728" y1="9524" x2="13728" y2="9524"/>
                        <a14:foregroundMark x1="14884" y1="7937" x2="14884" y2="7937"/>
                        <a14:foregroundMark x1="8382" y1="16865" x2="8382" y2="16865"/>
                        <a14:foregroundMark x1="15462" y1="24603" x2="15462" y2="24603"/>
                        <a14:foregroundMark x1="15173" y1="20833" x2="15173" y2="20833"/>
                        <a14:foregroundMark x1="14884" y1="20437" x2="14884" y2="20437"/>
                        <a14:foregroundMark x1="15173" y1="18452" x2="15173" y2="18452"/>
                        <a14:foregroundMark x1="15029" y1="17460" x2="15029" y2="17460"/>
                        <a14:foregroundMark x1="15173" y1="16270" x2="15173" y2="16270"/>
                        <a14:foregroundMark x1="15462" y1="15476" x2="15462" y2="15476"/>
                        <a14:foregroundMark x1="15462" y1="15079" x2="15462" y2="15079"/>
                        <a14:foregroundMark x1="15751" y1="13294" x2="15896" y2="13294"/>
                        <a14:foregroundMark x1="16329" y1="12698" x2="16474" y2="12698"/>
                        <a14:foregroundMark x1="17775" y1="11905" x2="18353" y2="12302"/>
                        <a14:foregroundMark x1="18786" y1="12500" x2="19364" y2="12897"/>
                        <a14:foregroundMark x1="19798" y1="13492" x2="20087" y2="14286"/>
                        <a14:foregroundMark x1="20520" y1="15079" x2="20809" y2="15873"/>
                        <a14:foregroundMark x1="20809" y1="16468" x2="20376" y2="17857"/>
                        <a14:foregroundMark x1="20520" y1="18651" x2="20376" y2="19643"/>
                        <a14:foregroundMark x1="20809" y1="20040" x2="20954" y2="20833"/>
                        <a14:foregroundMark x1="21965" y1="20437" x2="22399" y2="20437"/>
                        <a14:foregroundMark x1="22977" y1="19841" x2="23266" y2="19444"/>
                        <a14:foregroundMark x1="23699" y1="19048" x2="23699" y2="19048"/>
                        <a14:foregroundMark x1="23555" y1="18849" x2="23410" y2="18452"/>
                        <a14:foregroundMark x1="23266" y1="17857" x2="22832" y2="17460"/>
                        <a14:foregroundMark x1="21098" y1="17063" x2="19653" y2="19841"/>
                        <a14:foregroundMark x1="18353" y1="19841" x2="17197" y2="19841"/>
                        <a14:foregroundMark x1="16763" y1="19246" x2="16329" y2="18651"/>
                        <a14:foregroundMark x1="16908" y1="17262" x2="17052" y2="16865"/>
                        <a14:foregroundMark x1="17630" y1="16270" x2="17052" y2="23214"/>
                        <a14:foregroundMark x1="17052" y1="23413" x2="17341" y2="23413"/>
                        <a14:foregroundMark x1="17919" y1="23016" x2="18353" y2="23413"/>
                        <a14:foregroundMark x1="19364" y1="23413" x2="19653" y2="24008"/>
                        <a14:foregroundMark x1="19798" y1="24206" x2="19509" y2="25794"/>
                        <a14:foregroundMark x1="17919" y1="26587" x2="17341" y2="27183"/>
                        <a14:foregroundMark x1="16618" y1="27778" x2="16040" y2="28175"/>
                        <a14:foregroundMark x1="15462" y1="26587" x2="14740" y2="26190"/>
                        <a14:foregroundMark x1="13873" y1="24603" x2="11850" y2="22817"/>
                        <a14:foregroundMark x1="10838" y1="20833" x2="10838" y2="20833"/>
                        <a14:foregroundMark x1="10694" y1="20040" x2="10694" y2="20040"/>
                        <a14:foregroundMark x1="11850" y1="18849" x2="12428" y2="18651"/>
                        <a14:foregroundMark x1="12717" y1="18452" x2="12717" y2="18452"/>
                        <a14:foregroundMark x1="11850" y1="16865" x2="11272" y2="16667"/>
                        <a14:foregroundMark x1="10838" y1="16270" x2="10838" y2="16270"/>
                        <a14:foregroundMark x1="10260" y1="16667" x2="9682" y2="17460"/>
                        <a14:foregroundMark x1="9393" y1="17659" x2="9393" y2="18651"/>
                        <a14:foregroundMark x1="13584" y1="19246" x2="14017" y2="19246"/>
                        <a14:foregroundMark x1="15607" y1="19643" x2="16763" y2="21032"/>
                        <a14:foregroundMark x1="19364" y1="21825" x2="19364" y2="21825"/>
                        <a14:foregroundMark x1="20231" y1="21429" x2="20665" y2="21230"/>
                        <a14:foregroundMark x1="21821" y1="20238" x2="22110" y2="19643"/>
                        <a14:foregroundMark x1="21965" y1="19444" x2="21965" y2="19841"/>
                        <a14:foregroundMark x1="21965" y1="20238" x2="21821" y2="21429"/>
                        <a14:foregroundMark x1="21532" y1="21825" x2="21387" y2="22222"/>
                        <a14:foregroundMark x1="20954" y1="21429" x2="20665" y2="21429"/>
                        <a14:foregroundMark x1="20087" y1="21032" x2="20087" y2="21429"/>
                        <a14:foregroundMark x1="20087" y1="21627" x2="20087" y2="21825"/>
                        <a14:foregroundMark x1="21243" y1="21627" x2="21821" y2="21825"/>
                        <a14:foregroundMark x1="22110" y1="21230" x2="22110" y2="21230"/>
                        <a14:foregroundMark x1="22254" y1="21627" x2="22254" y2="21627"/>
                        <a14:foregroundMark x1="22543" y1="21825" x2="22543" y2="21825"/>
                        <a14:foregroundMark x1="22110" y1="22024" x2="21243" y2="23214"/>
                        <a14:foregroundMark x1="20665" y1="23413" x2="20665" y2="23413"/>
                        <a14:foregroundMark x1="20087" y1="23016" x2="20087" y2="23016"/>
                        <a14:foregroundMark x1="20809" y1="23016" x2="21098" y2="23016"/>
                        <a14:foregroundMark x1="21098" y1="22817" x2="21098" y2="22817"/>
                        <a14:foregroundMark x1="19653" y1="22619" x2="19653" y2="22619"/>
                        <a14:foregroundMark x1="20376" y1="21825" x2="20665" y2="21825"/>
                        <a14:foregroundMark x1="20954" y1="21032" x2="20376" y2="21429"/>
                        <a14:foregroundMark x1="19798" y1="21230" x2="19509" y2="21230"/>
                        <a14:foregroundMark x1="19075" y1="20238" x2="19075" y2="20238"/>
                        <a14:foregroundMark x1="19798" y1="19246" x2="20809" y2="18849"/>
                        <a14:foregroundMark x1="21387" y1="17659" x2="21387" y2="17659"/>
                        <a14:foregroundMark x1="21532" y1="16468" x2="21532" y2="16468"/>
                        <a14:foregroundMark x1="21243" y1="15873" x2="20954" y2="15873"/>
                        <a14:foregroundMark x1="20376" y1="15278" x2="20231" y2="14881"/>
                        <a14:foregroundMark x1="20087" y1="14484" x2="20809" y2="14484"/>
                        <a14:foregroundMark x1="21243" y1="14286" x2="21532" y2="14286"/>
                        <a14:foregroundMark x1="20809" y1="13492" x2="19653" y2="13690"/>
                        <a14:foregroundMark x1="17775" y1="13095" x2="17486" y2="13095"/>
                        <a14:foregroundMark x1="16618" y1="12500" x2="15462" y2="12897"/>
                        <a14:foregroundMark x1="15462" y1="12897" x2="15029" y2="14286"/>
                        <a14:foregroundMark x1="45087" y1="12103" x2="45087" y2="12103"/>
                        <a14:foregroundMark x1="46965" y1="13690" x2="46965" y2="13690"/>
                        <a14:foregroundMark x1="47688" y1="15675" x2="47688" y2="15675"/>
                        <a14:foregroundMark x1="47688" y1="15675" x2="47688" y2="15675"/>
                        <a14:foregroundMark x1="47543" y1="16071" x2="47254" y2="17460"/>
                        <a14:foregroundMark x1="44653" y1="17659" x2="44220" y2="18056"/>
                        <a14:foregroundMark x1="44220" y1="17857" x2="45087" y2="19643"/>
                        <a14:foregroundMark x1="46965" y1="19643" x2="47977" y2="20635"/>
                        <a14:foregroundMark x1="51590" y1="20040" x2="51445" y2="20437"/>
                        <a14:foregroundMark x1="52312" y1="20833" x2="52312" y2="20833"/>
                        <a14:foregroundMark x1="51590" y1="20635" x2="50289" y2="21032"/>
                        <a14:foregroundMark x1="50145" y1="19444" x2="50145" y2="19444"/>
                        <a14:foregroundMark x1="50578" y1="14286" x2="50434" y2="13095"/>
                        <a14:foregroundMark x1="49855" y1="9524" x2="49855" y2="9524"/>
                        <a14:foregroundMark x1="48555" y1="7937" x2="48699" y2="8730"/>
                        <a14:foregroundMark x1="51012" y1="8929" x2="51879" y2="10119"/>
                        <a14:foregroundMark x1="52168" y1="10119" x2="53179" y2="13095"/>
                        <a14:foregroundMark x1="53179" y1="13690" x2="53179" y2="14087"/>
                        <a14:foregroundMark x1="53613" y1="14087" x2="54046" y2="14881"/>
                        <a14:foregroundMark x1="54769" y1="15278" x2="54913" y2="16071"/>
                        <a14:foregroundMark x1="55202" y1="16865" x2="56069" y2="19841"/>
                        <a14:foregroundMark x1="56503" y1="20238" x2="56792" y2="21230"/>
                        <a14:foregroundMark x1="56358" y1="22619" x2="55202" y2="23810"/>
                        <a14:foregroundMark x1="54624" y1="23214" x2="52168" y2="25992"/>
                        <a14:foregroundMark x1="51590" y1="25397" x2="50434" y2="25794"/>
                        <a14:foregroundMark x1="49277" y1="25000" x2="48555" y2="25992"/>
                        <a14:foregroundMark x1="48121" y1="26389" x2="47110" y2="28373"/>
                        <a14:foregroundMark x1="50434" y1="29762" x2="50434" y2="29762"/>
                        <a14:foregroundMark x1="47110" y1="24405" x2="46243" y2="23413"/>
                        <a14:foregroundMark x1="45520" y1="20833" x2="45665" y2="20635"/>
                        <a14:foregroundMark x1="48699" y1="19048" x2="48844" y2="19048"/>
                        <a14:foregroundMark x1="50434" y1="17659" x2="50434" y2="17659"/>
                        <a14:foregroundMark x1="49711" y1="16667" x2="48699" y2="17460"/>
                        <a14:foregroundMark x1="49133" y1="17857" x2="50434" y2="18254"/>
                        <a14:foregroundMark x1="52746" y1="14087" x2="52312" y2="14087"/>
                        <a14:foregroundMark x1="52168" y1="13294" x2="51590" y2="17460"/>
                        <a14:foregroundMark x1="53902" y1="19048" x2="55347" y2="20833"/>
                        <a14:foregroundMark x1="56069" y1="20238" x2="56069" y2="20238"/>
                        <a14:foregroundMark x1="81792" y1="17659" x2="81792" y2="17659"/>
                        <a14:foregroundMark x1="83092" y1="18452" x2="83382" y2="18849"/>
                        <a14:foregroundMark x1="84971" y1="19643" x2="84971" y2="19643"/>
                        <a14:foregroundMark x1="87717" y1="19048" x2="87428" y2="21230"/>
                        <a14:foregroundMark x1="81936" y1="27778" x2="81936" y2="27579"/>
                        <a14:foregroundMark x1="82081" y1="25992" x2="82514" y2="26190"/>
                        <a14:foregroundMark x1="84538" y1="24802" x2="84393" y2="25397"/>
                        <a14:foregroundMark x1="83382" y1="24802" x2="83237" y2="24405"/>
                        <a14:foregroundMark x1="82948" y1="22024" x2="83092" y2="22421"/>
                        <a14:foregroundMark x1="84538" y1="20833" x2="84104" y2="21032"/>
                        <a14:foregroundMark x1="84393" y1="20833" x2="81936" y2="21032"/>
                        <a14:foregroundMark x1="79046" y1="19048" x2="78902" y2="18651"/>
                        <a14:foregroundMark x1="78179" y1="17063" x2="78179" y2="18254"/>
                        <a14:foregroundMark x1="77746" y1="17063" x2="77746" y2="17063"/>
                        <a14:foregroundMark x1="78179" y1="15278" x2="78035" y2="14484"/>
                        <a14:foregroundMark x1="79480" y1="10317" x2="79480" y2="10317"/>
                        <a14:foregroundMark x1="80347" y1="9325" x2="79769" y2="9325"/>
                        <a14:foregroundMark x1="79191" y1="9325" x2="79191" y2="9325"/>
                        <a14:foregroundMark x1="81358" y1="15873" x2="81503" y2="15476"/>
                        <a14:foregroundMark x1="82948" y1="11905" x2="82370" y2="11905"/>
                        <a14:foregroundMark x1="81214" y1="11508" x2="80491" y2="11905"/>
                        <a14:foregroundMark x1="80347" y1="11508" x2="80636" y2="11111"/>
                        <a14:foregroundMark x1="83526" y1="8730" x2="83526" y2="8730"/>
                        <a14:foregroundMark x1="84538" y1="8333" x2="85405" y2="10317"/>
                        <a14:foregroundMark x1="86127" y1="11111" x2="86272" y2="13690"/>
                        <a14:foregroundMark x1="86850" y1="14683" x2="87572" y2="16865"/>
                        <a14:foregroundMark x1="88150" y1="17262" x2="88295" y2="17857"/>
                        <a14:foregroundMark x1="88728" y1="18254" x2="89306" y2="18849"/>
                        <a14:foregroundMark x1="89740" y1="19444" x2="89595" y2="22024"/>
                        <a14:foregroundMark x1="89451" y1="22222" x2="86850" y2="24603"/>
                        <a14:foregroundMark x1="84538" y1="27778" x2="84393" y2="28175"/>
                        <a14:foregroundMark x1="83671" y1="28571" x2="82225" y2="28571"/>
                        <a14:foregroundMark x1="81936" y1="28373" x2="81503" y2="27976"/>
                        <a14:foregroundMark x1="79191" y1="23413" x2="78902" y2="22817"/>
                        <a14:foregroundMark x1="78179" y1="20833" x2="78179" y2="20833"/>
                        <a14:foregroundMark x1="77023" y1="19444" x2="76445" y2="19444"/>
                        <a14:foregroundMark x1="76012" y1="19246" x2="76445" y2="19444"/>
                        <a14:foregroundMark x1="82225" y1="18452" x2="83671" y2="19246"/>
                        <a14:foregroundMark x1="85838" y1="19246" x2="85838" y2="19246"/>
                        <a14:foregroundMark x1="86705" y1="17659" x2="86127" y2="17659"/>
                        <a14:foregroundMark x1="84249" y1="15278" x2="83960" y2="15278"/>
                        <a14:foregroundMark x1="83671" y1="13690" x2="83671" y2="13690"/>
                        <a14:foregroundMark x1="83382" y1="12500" x2="82803" y2="12302"/>
                        <a14:foregroundMark x1="82081" y1="10913" x2="82081" y2="10913"/>
                        <a14:foregroundMark x1="83092" y1="10714" x2="83092" y2="10714"/>
                        <a14:foregroundMark x1="83237" y1="10516" x2="82948" y2="10516"/>
                        <a14:foregroundMark x1="82948" y1="10317" x2="82948" y2="10317"/>
                        <a14:foregroundMark x1="83237" y1="10119" x2="83237" y2="10119"/>
                        <a14:foregroundMark x1="83237" y1="9524" x2="83237" y2="9524"/>
                      </a14:backgroundRemoval>
                    </a14:imgEffect>
                  </a14:imgLayer>
                </a14:imgProps>
              </a:ext>
            </a:extLst>
          </a:blip>
          <a:srcRect b="63674"/>
          <a:stretch/>
        </p:blipFill>
        <p:spPr>
          <a:xfrm>
            <a:off x="3436244" y="4611849"/>
            <a:ext cx="3057715" cy="808972"/>
          </a:xfrm>
          <a:prstGeom prst="rect">
            <a:avLst/>
          </a:prstGeom>
        </p:spPr>
      </p:pic>
      <p:sp>
        <p:nvSpPr>
          <p:cNvPr id="22" name="Text Box 22">
            <a:extLst>
              <a:ext uri="{FF2B5EF4-FFF2-40B4-BE49-F238E27FC236}">
                <a16:creationId xmlns:a16="http://schemas.microsoft.com/office/drawing/2014/main" id="{23763312-1004-450E-A7FA-3B8DFCD0F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226" y="105797"/>
            <a:ext cx="6674602" cy="583070"/>
          </a:xfrm>
          <a:prstGeom prst="rect">
            <a:avLst/>
          </a:prstGeom>
          <a:gradFill rotWithShape="1">
            <a:gsLst>
              <a:gs pos="0">
                <a:srgbClr val="85C2FF"/>
              </a:gs>
              <a:gs pos="100000">
                <a:srgbClr val="FFFFFF"/>
              </a:gs>
              <a:gs pos="100000">
                <a:srgbClr val="FFEBFA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1" tIns="45720" rIns="91441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2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FF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ST ANNE’S ACADEMY 	 	                                            LEVEL 2 IN CONSTRUCTING </a:t>
            </a:r>
            <a:endParaRPr lang="en-US" altLang="en-US" sz="1200" dirty="0">
              <a:ea typeface="Times New Roman" panose="02020603050405020304" pitchFamily="18" charset="0"/>
            </a:endParaRPr>
          </a:p>
          <a:p>
            <a:pPr defTabSz="91432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FF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		                       THE BUILT ENVIRONMENT</a:t>
            </a:r>
            <a:endParaRPr lang="en-US" altLang="en-US" sz="1200" dirty="0">
              <a:ea typeface="Times New Roman" panose="02020603050405020304" pitchFamily="18" charset="0"/>
            </a:endParaRPr>
          </a:p>
          <a:p>
            <a:pPr defTabSz="91432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FFFFFF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1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326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603FF0F5B04D46A0B7D19A29260EBB" ma:contentTypeVersion="2" ma:contentTypeDescription="Create a new document." ma:contentTypeScope="" ma:versionID="0ef9f148994f12ffc11827da65ced614">
  <xsd:schema xmlns:xsd="http://www.w3.org/2001/XMLSchema" xmlns:xs="http://www.w3.org/2001/XMLSchema" xmlns:p="http://schemas.microsoft.com/office/2006/metadata/properties" xmlns:ns2="d29efb73-e7a7-4ab2-b841-5075d6294333" targetNamespace="http://schemas.microsoft.com/office/2006/metadata/properties" ma:root="true" ma:fieldsID="ad16900867987e6ab4f5abc9d1052adb" ns2:_="">
    <xsd:import namespace="d29efb73-e7a7-4ab2-b841-5075d62943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9efb73-e7a7-4ab2-b841-5075d62943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AADBE84-AA10-47AC-B948-E5889A29AF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9efb73-e7a7-4ab2-b841-5075d62943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D88096B-ADD9-47DE-B253-4AF44E8EC03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E5D6CF7-D6C4-45DF-B7E8-934216FA448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</TotalTime>
  <Words>169</Words>
  <Application>Microsoft Office PowerPoint</Application>
  <PresentationFormat>A4 Paper (210x297 mm)</PresentationFormat>
  <Paragraphs>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EMerrill</dc:creator>
  <cp:lastModifiedBy>Mrs R Milne</cp:lastModifiedBy>
  <cp:revision>13</cp:revision>
  <dcterms:created xsi:type="dcterms:W3CDTF">2020-04-23T08:20:06Z</dcterms:created>
  <dcterms:modified xsi:type="dcterms:W3CDTF">2020-09-04T08:00:44Z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0x01010036603FF0F5B04D46A0B7D19A29260EBB</vt:lpwstr>
  </property>
</Properties>
</file>