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256" r:id="rId2"/>
    <p:sldId id="259" r:id="rId3"/>
    <p:sldId id="257" r:id="rId4"/>
    <p:sldId id="258" r:id="rId5"/>
    <p:sldId id="261" r:id="rId6"/>
    <p:sldId id="262" r:id="rId7"/>
    <p:sldId id="263" r:id="rId8"/>
    <p:sldId id="260" r:id="rId9"/>
    <p:sldId id="264" r:id="rId10"/>
    <p:sldId id="266" r:id="rId11"/>
    <p:sldId id="267" r:id="rId12"/>
    <p:sldId id="268" r:id="rId13"/>
    <p:sldId id="265" r:id="rId14"/>
    <p:sldId id="269" r:id="rId15"/>
    <p:sldId id="270" r:id="rId16"/>
    <p:sldId id="272" r:id="rId17"/>
    <p:sldId id="273" r:id="rId18"/>
    <p:sldId id="271" r:id="rId19"/>
    <p:sldId id="274" r:id="rId20"/>
    <p:sldId id="275" r:id="rId21"/>
    <p:sldId id="276" r:id="rId22"/>
    <p:sldId id="277" r:id="rId23"/>
    <p:sldId id="278" r:id="rId24"/>
    <p:sldId id="279" r:id="rId25"/>
    <p:sldId id="280" r:id="rId26"/>
    <p:sldId id="281" r:id="rId27"/>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64D997-239B-4C2D-BCE7-80F8EAE900C0}" v="161" dt="2020-09-03T12:46:08.1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3" d="100"/>
          <a:sy n="53" d="100"/>
        </p:scale>
        <p:origin x="24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7D57A2-2715-416D-A962-64C74386703E}" type="datetimeFigureOut">
              <a:rPr lang="en-GB" smtClean="0"/>
              <a:t>03/09/2020</a:t>
            </a:fld>
            <a:endParaRPr lang="en-GB"/>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CCDC65-7EFF-43CA-9D82-0BB024FAA26A}" type="slidenum">
              <a:rPr lang="en-GB" smtClean="0"/>
              <a:t>‹#›</a:t>
            </a:fld>
            <a:endParaRPr lang="en-GB"/>
          </a:p>
        </p:txBody>
      </p:sp>
    </p:spTree>
    <p:extLst>
      <p:ext uri="{BB962C8B-B14F-4D97-AF65-F5344CB8AC3E}">
        <p14:creationId xmlns:p14="http://schemas.microsoft.com/office/powerpoint/2010/main" val="1461995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343D1-6921-4B5C-B6F9-3F3C3AC639B9}" type="datetime1">
              <a:rPr lang="en-GB" smtClean="0"/>
              <a:t>03/09/2020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3F0E25-3455-4652-BAB5-8FEF2E191005}" type="slidenum">
              <a:rPr lang="en-GB" smtClean="0"/>
              <a:t>‹#›</a:t>
            </a:fld>
            <a:endParaRPr lang="en-GB"/>
          </a:p>
        </p:txBody>
      </p:sp>
    </p:spTree>
    <p:extLst>
      <p:ext uri="{BB962C8B-B14F-4D97-AF65-F5344CB8AC3E}">
        <p14:creationId xmlns:p14="http://schemas.microsoft.com/office/powerpoint/2010/main" val="3006214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DB8AD1-28A8-40FD-83D8-4ECBE2B202BA}" type="datetime1">
              <a:rPr lang="en-GB" smtClean="0"/>
              <a:t>03/09/2020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3F0E25-3455-4652-BAB5-8FEF2E191005}" type="slidenum">
              <a:rPr lang="en-GB" smtClean="0"/>
              <a:t>‹#›</a:t>
            </a:fld>
            <a:endParaRPr lang="en-GB"/>
          </a:p>
        </p:txBody>
      </p:sp>
    </p:spTree>
    <p:extLst>
      <p:ext uri="{BB962C8B-B14F-4D97-AF65-F5344CB8AC3E}">
        <p14:creationId xmlns:p14="http://schemas.microsoft.com/office/powerpoint/2010/main" val="650363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2BAA47-8EAD-45ED-87DF-4C4A47408574}" type="datetime1">
              <a:rPr lang="en-GB" smtClean="0"/>
              <a:t>03/09/2020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3F0E25-3455-4652-BAB5-8FEF2E191005}" type="slidenum">
              <a:rPr lang="en-GB" smtClean="0"/>
              <a:t>‹#›</a:t>
            </a:fld>
            <a:endParaRPr lang="en-GB"/>
          </a:p>
        </p:txBody>
      </p:sp>
    </p:spTree>
    <p:extLst>
      <p:ext uri="{BB962C8B-B14F-4D97-AF65-F5344CB8AC3E}">
        <p14:creationId xmlns:p14="http://schemas.microsoft.com/office/powerpoint/2010/main" val="1096875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1CF6F4-1BF1-4F8A-B56C-CBC87725B93C}" type="datetime1">
              <a:rPr lang="en-GB" smtClean="0"/>
              <a:t>03/09/2020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3F0E25-3455-4652-BAB5-8FEF2E191005}" type="slidenum">
              <a:rPr lang="en-GB" smtClean="0"/>
              <a:t>‹#›</a:t>
            </a:fld>
            <a:endParaRPr lang="en-GB"/>
          </a:p>
        </p:txBody>
      </p:sp>
    </p:spTree>
    <p:extLst>
      <p:ext uri="{BB962C8B-B14F-4D97-AF65-F5344CB8AC3E}">
        <p14:creationId xmlns:p14="http://schemas.microsoft.com/office/powerpoint/2010/main" val="1720767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C740DD-A5C6-4DDB-9824-6D4CD63E8381}" type="datetime1">
              <a:rPr lang="en-GB" smtClean="0"/>
              <a:t>03/09/2020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3F0E25-3455-4652-BAB5-8FEF2E191005}" type="slidenum">
              <a:rPr lang="en-GB" smtClean="0"/>
              <a:t>‹#›</a:t>
            </a:fld>
            <a:endParaRPr lang="en-GB"/>
          </a:p>
        </p:txBody>
      </p:sp>
    </p:spTree>
    <p:extLst>
      <p:ext uri="{BB962C8B-B14F-4D97-AF65-F5344CB8AC3E}">
        <p14:creationId xmlns:p14="http://schemas.microsoft.com/office/powerpoint/2010/main" val="4069335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463D74-1C19-4F3F-91B3-082F313B47E4}" type="datetime1">
              <a:rPr lang="en-GB" smtClean="0"/>
              <a:t>03/09/2020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3F0E25-3455-4652-BAB5-8FEF2E191005}" type="slidenum">
              <a:rPr lang="en-GB" smtClean="0"/>
              <a:t>‹#›</a:t>
            </a:fld>
            <a:endParaRPr lang="en-GB"/>
          </a:p>
        </p:txBody>
      </p:sp>
    </p:spTree>
    <p:extLst>
      <p:ext uri="{BB962C8B-B14F-4D97-AF65-F5344CB8AC3E}">
        <p14:creationId xmlns:p14="http://schemas.microsoft.com/office/powerpoint/2010/main" val="3175262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1F267F-BA68-4794-B82B-54075B160FE8}" type="datetime1">
              <a:rPr lang="en-GB" smtClean="0"/>
              <a:t>03/09/2020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33F0E25-3455-4652-BAB5-8FEF2E191005}" type="slidenum">
              <a:rPr lang="en-GB" smtClean="0"/>
              <a:t>‹#›</a:t>
            </a:fld>
            <a:endParaRPr lang="en-GB"/>
          </a:p>
        </p:txBody>
      </p:sp>
    </p:spTree>
    <p:extLst>
      <p:ext uri="{BB962C8B-B14F-4D97-AF65-F5344CB8AC3E}">
        <p14:creationId xmlns:p14="http://schemas.microsoft.com/office/powerpoint/2010/main" val="617542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14A162-FCA1-44D4-A24C-1EFB8D582A43}" type="datetime1">
              <a:rPr lang="en-GB" smtClean="0"/>
              <a:t>03/09/2020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33F0E25-3455-4652-BAB5-8FEF2E191005}" type="slidenum">
              <a:rPr lang="en-GB" smtClean="0"/>
              <a:t>‹#›</a:t>
            </a:fld>
            <a:endParaRPr lang="en-GB"/>
          </a:p>
        </p:txBody>
      </p:sp>
    </p:spTree>
    <p:extLst>
      <p:ext uri="{BB962C8B-B14F-4D97-AF65-F5344CB8AC3E}">
        <p14:creationId xmlns:p14="http://schemas.microsoft.com/office/powerpoint/2010/main" val="1107977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A7E3F1-1C7D-4AE2-9B06-3F90A56A71CD}" type="datetime1">
              <a:rPr lang="en-GB" smtClean="0"/>
              <a:t>03/09/2020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33F0E25-3455-4652-BAB5-8FEF2E191005}" type="slidenum">
              <a:rPr lang="en-GB" smtClean="0"/>
              <a:t>‹#›</a:t>
            </a:fld>
            <a:endParaRPr lang="en-GB"/>
          </a:p>
        </p:txBody>
      </p:sp>
    </p:spTree>
    <p:extLst>
      <p:ext uri="{BB962C8B-B14F-4D97-AF65-F5344CB8AC3E}">
        <p14:creationId xmlns:p14="http://schemas.microsoft.com/office/powerpoint/2010/main" val="2216909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46C83BA-7B6C-47B5-A670-3191378F6C84}" type="datetime1">
              <a:rPr lang="en-GB" smtClean="0"/>
              <a:t>03/09/2020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3F0E25-3455-4652-BAB5-8FEF2E191005}" type="slidenum">
              <a:rPr lang="en-GB" smtClean="0"/>
              <a:t>‹#›</a:t>
            </a:fld>
            <a:endParaRPr lang="en-GB"/>
          </a:p>
        </p:txBody>
      </p:sp>
    </p:spTree>
    <p:extLst>
      <p:ext uri="{BB962C8B-B14F-4D97-AF65-F5344CB8AC3E}">
        <p14:creationId xmlns:p14="http://schemas.microsoft.com/office/powerpoint/2010/main" val="1435129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675111C-C924-493B-BDC4-5BA234BA3587}" type="datetime1">
              <a:rPr lang="en-GB" smtClean="0"/>
              <a:t>03/09/2020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3F0E25-3455-4652-BAB5-8FEF2E191005}" type="slidenum">
              <a:rPr lang="en-GB" smtClean="0"/>
              <a:t>‹#›</a:t>
            </a:fld>
            <a:endParaRPr lang="en-GB"/>
          </a:p>
        </p:txBody>
      </p:sp>
    </p:spTree>
    <p:extLst>
      <p:ext uri="{BB962C8B-B14F-4D97-AF65-F5344CB8AC3E}">
        <p14:creationId xmlns:p14="http://schemas.microsoft.com/office/powerpoint/2010/main" val="3475976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AB9D8FFC-CB48-4E7F-885C-9E81F6C9EDDF}" type="datetime1">
              <a:rPr lang="en-GB" smtClean="0"/>
              <a:t>03/09/2020</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F33F0E25-3455-4652-BAB5-8FEF2E191005}" type="slidenum">
              <a:rPr lang="en-GB" smtClean="0"/>
              <a:t>‹#›</a:t>
            </a:fld>
            <a:endParaRPr lang="en-GB"/>
          </a:p>
        </p:txBody>
      </p:sp>
    </p:spTree>
    <p:extLst>
      <p:ext uri="{BB962C8B-B14F-4D97-AF65-F5344CB8AC3E}">
        <p14:creationId xmlns:p14="http://schemas.microsoft.com/office/powerpoint/2010/main" val="42256378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7.xml"/><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ADDBC5-1A51-4334-A98F-1639EED54A17}"/>
              </a:ext>
            </a:extLst>
          </p:cNvPr>
          <p:cNvSpPr txBox="1"/>
          <p:nvPr/>
        </p:nvSpPr>
        <p:spPr>
          <a:xfrm>
            <a:off x="476300" y="1597152"/>
            <a:ext cx="5905399" cy="646331"/>
          </a:xfrm>
          <a:prstGeom prst="rect">
            <a:avLst/>
          </a:prstGeom>
          <a:noFill/>
        </p:spPr>
        <p:txBody>
          <a:bodyPr wrap="none" rtlCol="0">
            <a:spAutoFit/>
          </a:bodyPr>
          <a:lstStyle/>
          <a:p>
            <a:r>
              <a:rPr lang="en-GB" sz="3600" dirty="0"/>
              <a:t>Year 10 home learning booklet</a:t>
            </a:r>
          </a:p>
        </p:txBody>
      </p:sp>
      <p:sp>
        <p:nvSpPr>
          <p:cNvPr id="5" name="TextBox 4">
            <a:extLst>
              <a:ext uri="{FF2B5EF4-FFF2-40B4-BE49-F238E27FC236}">
                <a16:creationId xmlns:a16="http://schemas.microsoft.com/office/drawing/2014/main" id="{3DC83A83-5E7C-4136-BBEC-C50D06F44636}"/>
              </a:ext>
            </a:extLst>
          </p:cNvPr>
          <p:cNvSpPr txBox="1"/>
          <p:nvPr/>
        </p:nvSpPr>
        <p:spPr>
          <a:xfrm>
            <a:off x="2290317" y="2673489"/>
            <a:ext cx="2267737" cy="646331"/>
          </a:xfrm>
          <a:prstGeom prst="rect">
            <a:avLst/>
          </a:prstGeom>
          <a:noFill/>
        </p:spPr>
        <p:txBody>
          <a:bodyPr wrap="none" rtlCol="0">
            <a:spAutoFit/>
          </a:bodyPr>
          <a:lstStyle/>
          <a:p>
            <a:r>
              <a:rPr lang="en-GB" sz="3600" b="1" dirty="0"/>
              <a:t>Geography</a:t>
            </a:r>
          </a:p>
        </p:txBody>
      </p:sp>
      <p:sp>
        <p:nvSpPr>
          <p:cNvPr id="6" name="TextBox 5">
            <a:extLst>
              <a:ext uri="{FF2B5EF4-FFF2-40B4-BE49-F238E27FC236}">
                <a16:creationId xmlns:a16="http://schemas.microsoft.com/office/drawing/2014/main" id="{9BC2D052-FB94-4711-8622-108E6710CD78}"/>
              </a:ext>
            </a:extLst>
          </p:cNvPr>
          <p:cNvSpPr txBox="1"/>
          <p:nvPr/>
        </p:nvSpPr>
        <p:spPr>
          <a:xfrm>
            <a:off x="476300" y="7108519"/>
            <a:ext cx="5905399" cy="1200329"/>
          </a:xfrm>
          <a:prstGeom prst="rect">
            <a:avLst/>
          </a:prstGeom>
          <a:noFill/>
        </p:spPr>
        <p:txBody>
          <a:bodyPr wrap="square" rtlCol="0">
            <a:spAutoFit/>
          </a:bodyPr>
          <a:lstStyle/>
          <a:p>
            <a:pPr algn="ctr"/>
            <a:r>
              <a:rPr lang="en-GB" sz="3600" b="1" i="1" dirty="0"/>
              <a:t>Theme 1- Landscapes &amp; physical processes</a:t>
            </a:r>
          </a:p>
        </p:txBody>
      </p:sp>
      <p:sp>
        <p:nvSpPr>
          <p:cNvPr id="7" name="TextBox 6">
            <a:extLst>
              <a:ext uri="{FF2B5EF4-FFF2-40B4-BE49-F238E27FC236}">
                <a16:creationId xmlns:a16="http://schemas.microsoft.com/office/drawing/2014/main" id="{64C82D6B-7DAF-4B1D-9E0E-79C8D5AC7220}"/>
              </a:ext>
            </a:extLst>
          </p:cNvPr>
          <p:cNvSpPr txBox="1"/>
          <p:nvPr/>
        </p:nvSpPr>
        <p:spPr>
          <a:xfrm>
            <a:off x="471487" y="8398336"/>
            <a:ext cx="5905399" cy="1200329"/>
          </a:xfrm>
          <a:prstGeom prst="rect">
            <a:avLst/>
          </a:prstGeom>
          <a:noFill/>
        </p:spPr>
        <p:txBody>
          <a:bodyPr wrap="square" rtlCol="0">
            <a:spAutoFit/>
          </a:bodyPr>
          <a:lstStyle/>
          <a:p>
            <a:pPr algn="ctr"/>
            <a:r>
              <a:rPr lang="en-GB" sz="3600" dirty="0"/>
              <a:t>Parts 1 &amp; 2- Distinctive landscapes and coasts (</a:t>
            </a:r>
            <a:r>
              <a:rPr lang="en-GB" sz="3600" dirty="0" err="1"/>
              <a:t>pt</a:t>
            </a:r>
            <a:r>
              <a:rPr lang="en-GB" sz="3600" dirty="0"/>
              <a:t> 1).</a:t>
            </a:r>
          </a:p>
        </p:txBody>
      </p:sp>
      <p:pic>
        <p:nvPicPr>
          <p:cNvPr id="9" name="Picture 8" descr="A picture containing drawing, light&#10;&#10;Description automatically generated">
            <a:extLst>
              <a:ext uri="{FF2B5EF4-FFF2-40B4-BE49-F238E27FC236}">
                <a16:creationId xmlns:a16="http://schemas.microsoft.com/office/drawing/2014/main" id="{96E4CD05-1363-452B-86BD-4A4D4189B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848" y="335793"/>
            <a:ext cx="3162300" cy="952500"/>
          </a:xfrm>
          <a:prstGeom prst="rect">
            <a:avLst/>
          </a:prstGeom>
        </p:spPr>
      </p:pic>
      <p:pic>
        <p:nvPicPr>
          <p:cNvPr id="11" name="Picture 10" descr="A picture containing game, ball&#10;&#10;Description automatically generated">
            <a:extLst>
              <a:ext uri="{FF2B5EF4-FFF2-40B4-BE49-F238E27FC236}">
                <a16:creationId xmlns:a16="http://schemas.microsoft.com/office/drawing/2014/main" id="{2ACF3046-103F-4270-A833-79C090B9A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1450" y="3364564"/>
            <a:ext cx="3435096" cy="3435096"/>
          </a:xfrm>
          <a:prstGeom prst="rect">
            <a:avLst/>
          </a:prstGeom>
        </p:spPr>
      </p:pic>
      <p:sp>
        <p:nvSpPr>
          <p:cNvPr id="12" name="Slide Number Placeholder 11">
            <a:extLst>
              <a:ext uri="{FF2B5EF4-FFF2-40B4-BE49-F238E27FC236}">
                <a16:creationId xmlns:a16="http://schemas.microsoft.com/office/drawing/2014/main" id="{4343CD77-2AA4-416E-95E4-0F05187C6E5C}"/>
              </a:ext>
            </a:extLst>
          </p:cNvPr>
          <p:cNvSpPr>
            <a:spLocks noGrp="1"/>
          </p:cNvSpPr>
          <p:nvPr>
            <p:ph type="sldNum" sz="quarter" idx="12"/>
          </p:nvPr>
        </p:nvSpPr>
        <p:spPr/>
        <p:txBody>
          <a:bodyPr/>
          <a:lstStyle/>
          <a:p>
            <a:fld id="{F33F0E25-3455-4652-BAB5-8FEF2E191005}" type="slidenum">
              <a:rPr lang="en-GB" smtClean="0"/>
              <a:t>1</a:t>
            </a:fld>
            <a:endParaRPr lang="en-GB"/>
          </a:p>
        </p:txBody>
      </p:sp>
    </p:spTree>
    <p:extLst>
      <p:ext uri="{BB962C8B-B14F-4D97-AF65-F5344CB8AC3E}">
        <p14:creationId xmlns:p14="http://schemas.microsoft.com/office/powerpoint/2010/main" val="2169459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D99B07-7321-46DE-9480-8130A8D3E596}"/>
              </a:ext>
            </a:extLst>
          </p:cNvPr>
          <p:cNvSpPr>
            <a:spLocks noGrp="1"/>
          </p:cNvSpPr>
          <p:nvPr>
            <p:ph type="sldNum" sz="quarter" idx="12"/>
          </p:nvPr>
        </p:nvSpPr>
        <p:spPr/>
        <p:txBody>
          <a:bodyPr/>
          <a:lstStyle/>
          <a:p>
            <a:fld id="{F33F0E25-3455-4652-BAB5-8FEF2E191005}" type="slidenum">
              <a:rPr lang="en-GB" smtClean="0"/>
              <a:t>10</a:t>
            </a:fld>
            <a:endParaRPr lang="en-GB"/>
          </a:p>
        </p:txBody>
      </p:sp>
      <p:pic>
        <p:nvPicPr>
          <p:cNvPr id="3" name="Picture 2" descr="A close up of a map&#10;&#10;Description automatically generated">
            <a:extLst>
              <a:ext uri="{FF2B5EF4-FFF2-40B4-BE49-F238E27FC236}">
                <a16:creationId xmlns:a16="http://schemas.microsoft.com/office/drawing/2014/main" id="{153F0971-A066-4468-A7C4-96AF096DDD88}"/>
              </a:ext>
            </a:extLst>
          </p:cNvPr>
          <p:cNvPicPr>
            <a:picLocks noChangeAspect="1"/>
          </p:cNvPicPr>
          <p:nvPr/>
        </p:nvPicPr>
        <p:blipFill rotWithShape="1">
          <a:blip r:embed="rId2"/>
          <a:srcRect l="2503" t="13527" r="10338" b="1548"/>
          <a:stretch/>
        </p:blipFill>
        <p:spPr>
          <a:xfrm>
            <a:off x="100361" y="197200"/>
            <a:ext cx="3700512" cy="4618639"/>
          </a:xfrm>
          <a:prstGeom prst="rect">
            <a:avLst/>
          </a:prstGeom>
          <a:ln>
            <a:solidFill>
              <a:schemeClr val="tx1"/>
            </a:solidFill>
          </a:ln>
        </p:spPr>
      </p:pic>
      <p:sp>
        <p:nvSpPr>
          <p:cNvPr id="4" name="Rectangle 3">
            <a:extLst>
              <a:ext uri="{FF2B5EF4-FFF2-40B4-BE49-F238E27FC236}">
                <a16:creationId xmlns:a16="http://schemas.microsoft.com/office/drawing/2014/main" id="{505112EE-4AA4-4794-BAD6-867809FFAED6}"/>
              </a:ext>
            </a:extLst>
          </p:cNvPr>
          <p:cNvSpPr/>
          <p:nvPr/>
        </p:nvSpPr>
        <p:spPr>
          <a:xfrm>
            <a:off x="3901292" y="197200"/>
            <a:ext cx="2856348" cy="21680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The majority of the UK’s natural honeypot sites occur in either one of the UK’s areas of outstanding natural beauty (AONB) or one of our National parks.</a:t>
            </a:r>
          </a:p>
        </p:txBody>
      </p:sp>
      <p:pic>
        <p:nvPicPr>
          <p:cNvPr id="6" name="Picture 5" descr="A close up of a logo&#10;&#10;Description automatically generated">
            <a:extLst>
              <a:ext uri="{FF2B5EF4-FFF2-40B4-BE49-F238E27FC236}">
                <a16:creationId xmlns:a16="http://schemas.microsoft.com/office/drawing/2014/main" id="{750689F3-BC11-46B1-BE46-9FB821A2C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536" y="2365248"/>
            <a:ext cx="2555860" cy="2555860"/>
          </a:xfrm>
          <a:prstGeom prst="rect">
            <a:avLst/>
          </a:prstGeom>
        </p:spPr>
      </p:pic>
      <p:sp>
        <p:nvSpPr>
          <p:cNvPr id="7" name="Rectangle 6">
            <a:extLst>
              <a:ext uri="{FF2B5EF4-FFF2-40B4-BE49-F238E27FC236}">
                <a16:creationId xmlns:a16="http://schemas.microsoft.com/office/drawing/2014/main" id="{5D67A5CF-F61A-4C57-B27E-04796666D6D4}"/>
              </a:ext>
            </a:extLst>
          </p:cNvPr>
          <p:cNvSpPr/>
          <p:nvPr/>
        </p:nvSpPr>
        <p:spPr>
          <a:xfrm>
            <a:off x="100361" y="4953000"/>
            <a:ext cx="6657279" cy="42283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i="1" dirty="0">
                <a:solidFill>
                  <a:schemeClr val="tx1"/>
                </a:solidFill>
              </a:rPr>
              <a:t>Task</a:t>
            </a:r>
          </a:p>
          <a:p>
            <a:pPr marL="342900" indent="-342900">
              <a:buFont typeface="Arial" panose="020B0604020202020204" pitchFamily="34" charset="0"/>
              <a:buChar char="•"/>
            </a:pPr>
            <a:r>
              <a:rPr lang="en-US" sz="1600" b="1" i="1" dirty="0">
                <a:solidFill>
                  <a:schemeClr val="tx1"/>
                </a:solidFill>
              </a:rPr>
              <a:t>Using the image, text and compass, describe the distribution of AONBs and National Parks.</a:t>
            </a:r>
          </a:p>
          <a:p>
            <a:pPr marL="342900" indent="-342900">
              <a:buFont typeface="Arial" panose="020B0604020202020204" pitchFamily="34" charset="0"/>
              <a:buChar char="•"/>
            </a:pPr>
            <a:r>
              <a:rPr lang="en-US" sz="1600" b="1" i="1" dirty="0">
                <a:solidFill>
                  <a:schemeClr val="tx1"/>
                </a:solidFill>
              </a:rPr>
              <a:t>Use locations and compass directions to help you describe.</a:t>
            </a:r>
          </a:p>
          <a:p>
            <a:pPr marL="342900" indent="-342900">
              <a:buFont typeface="Arial" panose="020B0604020202020204" pitchFamily="34" charset="0"/>
              <a:buChar char="•"/>
            </a:pPr>
            <a:endParaRPr lang="en-US" sz="1600" b="1" i="1" dirty="0">
              <a:solidFill>
                <a:schemeClr val="tx1"/>
              </a:solidFill>
            </a:endParaRPr>
          </a:p>
          <a:p>
            <a:r>
              <a:rPr lang="en-US" sz="1600" dirty="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sz="1600" dirty="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sz="1600" dirty="0">
              <a:solidFill>
                <a:schemeClr val="tx1"/>
              </a:solidFill>
            </a:endParaRPr>
          </a:p>
          <a:p>
            <a:endParaRPr lang="en-US" sz="1600" dirty="0">
              <a:solidFill>
                <a:schemeClr val="tx1"/>
              </a:solidFill>
            </a:endParaRPr>
          </a:p>
          <a:p>
            <a:pPr marL="342900" indent="-342900">
              <a:buFont typeface="Arial" panose="020B0604020202020204" pitchFamily="34" charset="0"/>
              <a:buChar char="•"/>
            </a:pPr>
            <a:endParaRPr lang="en-US" sz="1600" b="1" i="1" dirty="0">
              <a:solidFill>
                <a:schemeClr val="tx1"/>
              </a:solidFill>
            </a:endParaRPr>
          </a:p>
        </p:txBody>
      </p:sp>
    </p:spTree>
    <p:extLst>
      <p:ext uri="{BB962C8B-B14F-4D97-AF65-F5344CB8AC3E}">
        <p14:creationId xmlns:p14="http://schemas.microsoft.com/office/powerpoint/2010/main" val="3779510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BB590E-7136-4473-ABA8-A09506D2CA48}"/>
              </a:ext>
            </a:extLst>
          </p:cNvPr>
          <p:cNvSpPr>
            <a:spLocks noGrp="1"/>
          </p:cNvSpPr>
          <p:nvPr>
            <p:ph type="sldNum" sz="quarter" idx="12"/>
          </p:nvPr>
        </p:nvSpPr>
        <p:spPr/>
        <p:txBody>
          <a:bodyPr/>
          <a:lstStyle/>
          <a:p>
            <a:fld id="{F33F0E25-3455-4652-BAB5-8FEF2E191005}" type="slidenum">
              <a:rPr lang="en-GB" smtClean="0"/>
              <a:t>11</a:t>
            </a:fld>
            <a:endParaRPr lang="en-GB"/>
          </a:p>
        </p:txBody>
      </p:sp>
      <p:pic>
        <p:nvPicPr>
          <p:cNvPr id="3" name="Picture 2">
            <a:extLst>
              <a:ext uri="{FF2B5EF4-FFF2-40B4-BE49-F238E27FC236}">
                <a16:creationId xmlns:a16="http://schemas.microsoft.com/office/drawing/2014/main" id="{909440A3-D111-4562-A4C4-7526E5CBE1E9}"/>
              </a:ext>
            </a:extLst>
          </p:cNvPr>
          <p:cNvPicPr>
            <a:picLocks noChangeAspect="1"/>
          </p:cNvPicPr>
          <p:nvPr/>
        </p:nvPicPr>
        <p:blipFill>
          <a:blip r:embed="rId2"/>
          <a:stretch>
            <a:fillRect/>
          </a:stretch>
        </p:blipFill>
        <p:spPr>
          <a:xfrm>
            <a:off x="127464" y="99664"/>
            <a:ext cx="6612095" cy="5557424"/>
          </a:xfrm>
          <a:prstGeom prst="rect">
            <a:avLst/>
          </a:prstGeom>
          <a:ln>
            <a:solidFill>
              <a:schemeClr val="tx1"/>
            </a:solidFill>
          </a:ln>
        </p:spPr>
      </p:pic>
      <p:sp>
        <p:nvSpPr>
          <p:cNvPr id="4" name="Rectangle 3">
            <a:extLst>
              <a:ext uri="{FF2B5EF4-FFF2-40B4-BE49-F238E27FC236}">
                <a16:creationId xmlns:a16="http://schemas.microsoft.com/office/drawing/2014/main" id="{183633E0-396B-4543-9166-03AC45B240F4}"/>
              </a:ext>
            </a:extLst>
          </p:cNvPr>
          <p:cNvSpPr/>
          <p:nvPr/>
        </p:nvSpPr>
        <p:spPr>
          <a:xfrm>
            <a:off x="127464" y="5774015"/>
            <a:ext cx="6612095" cy="40323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i="1" dirty="0">
                <a:solidFill>
                  <a:schemeClr val="tx1"/>
                </a:solidFill>
              </a:rPr>
              <a:t>Task</a:t>
            </a:r>
          </a:p>
          <a:p>
            <a:pPr marL="342900" indent="-342900">
              <a:buFont typeface="Arial" panose="020B0604020202020204" pitchFamily="34" charset="0"/>
              <a:buChar char="•"/>
            </a:pPr>
            <a:r>
              <a:rPr lang="en-US" sz="1600" b="1" i="1" dirty="0">
                <a:solidFill>
                  <a:schemeClr val="tx1"/>
                </a:solidFill>
              </a:rPr>
              <a:t>This image shows </a:t>
            </a:r>
            <a:r>
              <a:rPr lang="en-US" sz="1600" b="1" i="1" dirty="0" err="1">
                <a:solidFill>
                  <a:schemeClr val="tx1"/>
                </a:solidFill>
              </a:rPr>
              <a:t>Lulworth</a:t>
            </a:r>
            <a:r>
              <a:rPr lang="en-US" sz="1600" b="1" i="1" dirty="0">
                <a:solidFill>
                  <a:schemeClr val="tx1"/>
                </a:solidFill>
              </a:rPr>
              <a:t> cove on the Dorset coastline, UK. </a:t>
            </a:r>
          </a:p>
          <a:p>
            <a:pPr marL="342900" indent="-342900">
              <a:buFont typeface="Arial" panose="020B0604020202020204" pitchFamily="34" charset="0"/>
              <a:buChar char="•"/>
            </a:pPr>
            <a:r>
              <a:rPr lang="en-US" sz="1600" b="1" i="1" dirty="0">
                <a:solidFill>
                  <a:schemeClr val="tx1"/>
                </a:solidFill>
              </a:rPr>
              <a:t>Create a spider diagram to show why this area might be considered as a honeypot site. One idea has already been mapped for you. </a:t>
            </a:r>
          </a:p>
          <a:p>
            <a:pPr marL="342900" indent="-342900">
              <a:buFont typeface="Arial" panose="020B0604020202020204" pitchFamily="34" charset="0"/>
              <a:buChar char="•"/>
            </a:pPr>
            <a:endParaRPr lang="en-US" sz="1600" b="1" i="1" dirty="0">
              <a:solidFill>
                <a:schemeClr val="tx1"/>
              </a:solidFill>
            </a:endParaRPr>
          </a:p>
        </p:txBody>
      </p:sp>
      <p:sp>
        <p:nvSpPr>
          <p:cNvPr id="5" name="Oval 4">
            <a:extLst>
              <a:ext uri="{FF2B5EF4-FFF2-40B4-BE49-F238E27FC236}">
                <a16:creationId xmlns:a16="http://schemas.microsoft.com/office/drawing/2014/main" id="{3020DE0B-ADAE-4069-8F8B-418D88ED8AD9}"/>
              </a:ext>
            </a:extLst>
          </p:cNvPr>
          <p:cNvSpPr/>
          <p:nvPr/>
        </p:nvSpPr>
        <p:spPr>
          <a:xfrm>
            <a:off x="2740152" y="7797887"/>
            <a:ext cx="1377696" cy="6339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Lulworth cove</a:t>
            </a:r>
          </a:p>
        </p:txBody>
      </p:sp>
      <p:cxnSp>
        <p:nvCxnSpPr>
          <p:cNvPr id="7" name="Straight Arrow Connector 6">
            <a:extLst>
              <a:ext uri="{FF2B5EF4-FFF2-40B4-BE49-F238E27FC236}">
                <a16:creationId xmlns:a16="http://schemas.microsoft.com/office/drawing/2014/main" id="{A37961D2-EC9F-4600-A904-8BBC8B972F4D}"/>
              </a:ext>
            </a:extLst>
          </p:cNvPr>
          <p:cNvCxnSpPr>
            <a:stCxn id="5" idx="7"/>
          </p:cNvCxnSpPr>
          <p:nvPr/>
        </p:nvCxnSpPr>
        <p:spPr>
          <a:xfrm flipV="1">
            <a:off x="3916089" y="7534656"/>
            <a:ext cx="765639" cy="356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FC8E92D-D311-4B9C-A6B0-254260039CF4}"/>
              </a:ext>
            </a:extLst>
          </p:cNvPr>
          <p:cNvSpPr txBox="1"/>
          <p:nvPr/>
        </p:nvSpPr>
        <p:spPr>
          <a:xfrm>
            <a:off x="4681728" y="7108812"/>
            <a:ext cx="1962912" cy="738664"/>
          </a:xfrm>
          <a:prstGeom prst="rect">
            <a:avLst/>
          </a:prstGeom>
          <a:noFill/>
        </p:spPr>
        <p:txBody>
          <a:bodyPr wrap="square" rtlCol="0">
            <a:spAutoFit/>
          </a:bodyPr>
          <a:lstStyle/>
          <a:p>
            <a:r>
              <a:rPr lang="en-GB" sz="1400" dirty="0"/>
              <a:t>Lulworth cove receives good weather in the summer</a:t>
            </a:r>
          </a:p>
        </p:txBody>
      </p:sp>
    </p:spTree>
    <p:extLst>
      <p:ext uri="{BB962C8B-B14F-4D97-AF65-F5344CB8AC3E}">
        <p14:creationId xmlns:p14="http://schemas.microsoft.com/office/powerpoint/2010/main" val="3833585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A9FA12-D462-4643-8C74-27970BC79133}"/>
              </a:ext>
            </a:extLst>
          </p:cNvPr>
          <p:cNvSpPr>
            <a:spLocks noGrp="1"/>
          </p:cNvSpPr>
          <p:nvPr>
            <p:ph type="sldNum" sz="quarter" idx="12"/>
          </p:nvPr>
        </p:nvSpPr>
        <p:spPr/>
        <p:txBody>
          <a:bodyPr/>
          <a:lstStyle/>
          <a:p>
            <a:fld id="{F33F0E25-3455-4652-BAB5-8FEF2E191005}" type="slidenum">
              <a:rPr lang="en-GB" smtClean="0"/>
              <a:t>12</a:t>
            </a:fld>
            <a:endParaRPr lang="en-GB"/>
          </a:p>
        </p:txBody>
      </p:sp>
      <p:pic>
        <p:nvPicPr>
          <p:cNvPr id="3" name="Picture 2">
            <a:extLst>
              <a:ext uri="{FF2B5EF4-FFF2-40B4-BE49-F238E27FC236}">
                <a16:creationId xmlns:a16="http://schemas.microsoft.com/office/drawing/2014/main" id="{D5FA24C9-65C6-4D54-BE9E-D7E1A2DE9DB2}"/>
              </a:ext>
            </a:extLst>
          </p:cNvPr>
          <p:cNvPicPr>
            <a:picLocks noChangeAspect="1"/>
          </p:cNvPicPr>
          <p:nvPr/>
        </p:nvPicPr>
        <p:blipFill>
          <a:blip r:embed="rId2"/>
          <a:stretch>
            <a:fillRect/>
          </a:stretch>
        </p:blipFill>
        <p:spPr>
          <a:xfrm>
            <a:off x="100361" y="2364167"/>
            <a:ext cx="6657278" cy="4413764"/>
          </a:xfrm>
          <a:prstGeom prst="rect">
            <a:avLst/>
          </a:prstGeom>
        </p:spPr>
      </p:pic>
      <p:sp>
        <p:nvSpPr>
          <p:cNvPr id="4" name="Rectangle 3">
            <a:extLst>
              <a:ext uri="{FF2B5EF4-FFF2-40B4-BE49-F238E27FC236}">
                <a16:creationId xmlns:a16="http://schemas.microsoft.com/office/drawing/2014/main" id="{3DAFCC31-DDAD-4869-B74E-B7A2933A9283}"/>
              </a:ext>
            </a:extLst>
          </p:cNvPr>
          <p:cNvSpPr/>
          <p:nvPr/>
        </p:nvSpPr>
        <p:spPr>
          <a:xfrm>
            <a:off x="100361" y="117075"/>
            <a:ext cx="6657278" cy="9314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tx1"/>
                </a:solidFill>
              </a:rPr>
              <a:t>Task</a:t>
            </a:r>
          </a:p>
          <a:p>
            <a:pPr marL="342900" indent="-342900">
              <a:buFont typeface="Arial" panose="020B0604020202020204" pitchFamily="34" charset="0"/>
              <a:buChar char="•"/>
            </a:pPr>
            <a:r>
              <a:rPr lang="en-US" sz="1600" b="1" i="1" dirty="0">
                <a:solidFill>
                  <a:schemeClr val="tx1"/>
                </a:solidFill>
              </a:rPr>
              <a:t>Honeypot sites are not always good for their local area.</a:t>
            </a:r>
          </a:p>
          <a:p>
            <a:pPr marL="342900" indent="-342900">
              <a:buFont typeface="Arial" panose="020B0604020202020204" pitchFamily="34" charset="0"/>
              <a:buChar char="•"/>
            </a:pPr>
            <a:r>
              <a:rPr lang="en-US" sz="1600" b="1" i="1" dirty="0">
                <a:solidFill>
                  <a:schemeClr val="tx1"/>
                </a:solidFill>
              </a:rPr>
              <a:t>Using the worksheet, split the statements into positive and negative.</a:t>
            </a:r>
          </a:p>
        </p:txBody>
      </p:sp>
      <p:sp>
        <p:nvSpPr>
          <p:cNvPr id="5" name="Rectangle 4">
            <a:extLst>
              <a:ext uri="{FF2B5EF4-FFF2-40B4-BE49-F238E27FC236}">
                <a16:creationId xmlns:a16="http://schemas.microsoft.com/office/drawing/2014/main" id="{54A6FE5B-4414-4C74-B676-E76FDB95D9B2}"/>
              </a:ext>
            </a:extLst>
          </p:cNvPr>
          <p:cNvSpPr/>
          <p:nvPr/>
        </p:nvSpPr>
        <p:spPr>
          <a:xfrm>
            <a:off x="100361" y="1240621"/>
            <a:ext cx="6657278" cy="931437"/>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tx1"/>
                </a:solidFill>
              </a:rPr>
              <a:t>Challenge</a:t>
            </a:r>
          </a:p>
          <a:p>
            <a:pPr marL="342900" indent="-342900">
              <a:buFont typeface="Arial" panose="020B0604020202020204" pitchFamily="34" charset="0"/>
              <a:buChar char="•"/>
            </a:pPr>
            <a:r>
              <a:rPr lang="en-US" sz="1600" b="1" i="1" dirty="0">
                <a:solidFill>
                  <a:schemeClr val="tx1"/>
                </a:solidFill>
              </a:rPr>
              <a:t>Split the statements into social, economic and environmental factors.</a:t>
            </a:r>
          </a:p>
        </p:txBody>
      </p:sp>
    </p:spTree>
    <p:extLst>
      <p:ext uri="{BB962C8B-B14F-4D97-AF65-F5344CB8AC3E}">
        <p14:creationId xmlns:p14="http://schemas.microsoft.com/office/powerpoint/2010/main" val="1387963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121D84-832C-4948-AD33-F6EA6656E6AE}"/>
              </a:ext>
            </a:extLst>
          </p:cNvPr>
          <p:cNvSpPr>
            <a:spLocks noGrp="1"/>
          </p:cNvSpPr>
          <p:nvPr>
            <p:ph type="sldNum" sz="quarter" idx="12"/>
          </p:nvPr>
        </p:nvSpPr>
        <p:spPr/>
        <p:txBody>
          <a:bodyPr/>
          <a:lstStyle/>
          <a:p>
            <a:fld id="{F33F0E25-3455-4652-BAB5-8FEF2E191005}" type="slidenum">
              <a:rPr lang="en-GB" smtClean="0"/>
              <a:t>13</a:t>
            </a:fld>
            <a:endParaRPr lang="en-GB"/>
          </a:p>
        </p:txBody>
      </p:sp>
      <p:sp>
        <p:nvSpPr>
          <p:cNvPr id="3" name="Title 3">
            <a:extLst>
              <a:ext uri="{FF2B5EF4-FFF2-40B4-BE49-F238E27FC236}">
                <a16:creationId xmlns:a16="http://schemas.microsoft.com/office/drawing/2014/main" id="{38368ECB-CC05-4DB3-BEE0-CE146E3C16EF}"/>
              </a:ext>
            </a:extLst>
          </p:cNvPr>
          <p:cNvSpPr txBox="1">
            <a:spLocks/>
          </p:cNvSpPr>
          <p:nvPr/>
        </p:nvSpPr>
        <p:spPr>
          <a:xfrm>
            <a:off x="50180" y="130378"/>
            <a:ext cx="6757639" cy="820369"/>
          </a:xfrm>
          <a:prstGeom prst="rect">
            <a:avLst/>
          </a:prstGeom>
          <a:ln>
            <a:solidFill>
              <a:schemeClr val="tx1"/>
            </a:solidFill>
          </a:ln>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u="sng" dirty="0">
                <a:latin typeface="Comic Sans MS" panose="030F0902030302020204" pitchFamily="66" charset="0"/>
              </a:rPr>
              <a:t>Self mark your work!</a:t>
            </a:r>
          </a:p>
        </p:txBody>
      </p:sp>
      <p:sp>
        <p:nvSpPr>
          <p:cNvPr id="4" name="Rectangle 3">
            <a:extLst>
              <a:ext uri="{FF2B5EF4-FFF2-40B4-BE49-F238E27FC236}">
                <a16:creationId xmlns:a16="http://schemas.microsoft.com/office/drawing/2014/main" id="{8AA440E2-18A2-4C77-9952-B17D19C032AE}"/>
              </a:ext>
            </a:extLst>
          </p:cNvPr>
          <p:cNvSpPr/>
          <p:nvPr/>
        </p:nvSpPr>
        <p:spPr>
          <a:xfrm>
            <a:off x="50179" y="1088955"/>
            <a:ext cx="6757639" cy="17030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b="1" u="sng" dirty="0">
                <a:solidFill>
                  <a:schemeClr val="tx1"/>
                </a:solidFill>
              </a:rPr>
              <a:t>What are honeypot sites?</a:t>
            </a:r>
          </a:p>
          <a:p>
            <a:r>
              <a:rPr lang="en-US" altLang="en-US" dirty="0">
                <a:solidFill>
                  <a:schemeClr val="tx1"/>
                </a:solidFill>
              </a:rPr>
              <a:t>Honeypot sites are areas which attract many tourists. They usually contain attractive scenery or historic/culturally significant buildings. These areas are so called because tourists flock to these places like 'bees around honey'.</a:t>
            </a:r>
          </a:p>
        </p:txBody>
      </p:sp>
    </p:spTree>
    <p:extLst>
      <p:ext uri="{BB962C8B-B14F-4D97-AF65-F5344CB8AC3E}">
        <p14:creationId xmlns:p14="http://schemas.microsoft.com/office/powerpoint/2010/main" val="273695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EBEA5-DB89-4320-A01F-A7BAF0FD5E96}"/>
              </a:ext>
            </a:extLst>
          </p:cNvPr>
          <p:cNvSpPr>
            <a:spLocks noGrp="1"/>
          </p:cNvSpPr>
          <p:nvPr>
            <p:ph type="sldNum" sz="quarter" idx="12"/>
          </p:nvPr>
        </p:nvSpPr>
        <p:spPr/>
        <p:txBody>
          <a:bodyPr/>
          <a:lstStyle/>
          <a:p>
            <a:fld id="{F33F0E25-3455-4652-BAB5-8FEF2E191005}" type="slidenum">
              <a:rPr lang="en-GB" smtClean="0"/>
              <a:t>14</a:t>
            </a:fld>
            <a:endParaRPr lang="en-GB"/>
          </a:p>
        </p:txBody>
      </p:sp>
      <p:sp>
        <p:nvSpPr>
          <p:cNvPr id="3" name="Title 3">
            <a:extLst>
              <a:ext uri="{FF2B5EF4-FFF2-40B4-BE49-F238E27FC236}">
                <a16:creationId xmlns:a16="http://schemas.microsoft.com/office/drawing/2014/main" id="{C567DDC4-84B9-4002-A5C4-DDB77C87C734}"/>
              </a:ext>
            </a:extLst>
          </p:cNvPr>
          <p:cNvSpPr txBox="1">
            <a:spLocks/>
          </p:cNvSpPr>
          <p:nvPr/>
        </p:nvSpPr>
        <p:spPr>
          <a:xfrm>
            <a:off x="100362" y="100361"/>
            <a:ext cx="6650686" cy="820369"/>
          </a:xfrm>
          <a:prstGeom prst="rect">
            <a:avLst/>
          </a:prstGeom>
          <a:ln>
            <a:solidFill>
              <a:schemeClr val="tx1"/>
            </a:solidFill>
          </a:ln>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u="sng" dirty="0">
                <a:latin typeface="Comic Sans MS" panose="030F0902030302020204" pitchFamily="66" charset="0"/>
              </a:rPr>
              <a:t>Lesson 3: Introduction to Coasts</a:t>
            </a:r>
          </a:p>
        </p:txBody>
      </p:sp>
      <p:pic>
        <p:nvPicPr>
          <p:cNvPr id="4" name="Picture 2">
            <a:extLst>
              <a:ext uri="{FF2B5EF4-FFF2-40B4-BE49-F238E27FC236}">
                <a16:creationId xmlns:a16="http://schemas.microsoft.com/office/drawing/2014/main" id="{44A0B26D-89EA-4096-A468-F169A14AD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61" y="1078177"/>
            <a:ext cx="6650686" cy="34206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D6C0235-4A58-41A5-8BC3-155ED33EAD1F}"/>
              </a:ext>
            </a:extLst>
          </p:cNvPr>
          <p:cNvSpPr txBox="1"/>
          <p:nvPr/>
        </p:nvSpPr>
        <p:spPr>
          <a:xfrm rot="20514145">
            <a:off x="1721941" y="2398002"/>
            <a:ext cx="1800387" cy="369332"/>
          </a:xfrm>
          <a:prstGeom prst="rect">
            <a:avLst/>
          </a:prstGeom>
          <a:noFill/>
        </p:spPr>
        <p:txBody>
          <a:bodyPr wrap="square" rtlCol="0">
            <a:spAutoFit/>
          </a:bodyPr>
          <a:lstStyle/>
          <a:p>
            <a:r>
              <a:rPr lang="en-US" dirty="0"/>
              <a:t>Prevailing wind</a:t>
            </a:r>
          </a:p>
        </p:txBody>
      </p:sp>
      <p:sp>
        <p:nvSpPr>
          <p:cNvPr id="6" name="Up Arrow 1">
            <a:extLst>
              <a:ext uri="{FF2B5EF4-FFF2-40B4-BE49-F238E27FC236}">
                <a16:creationId xmlns:a16="http://schemas.microsoft.com/office/drawing/2014/main" id="{ECD35678-0759-42CD-B680-A20A00BFAC06}"/>
              </a:ext>
            </a:extLst>
          </p:cNvPr>
          <p:cNvSpPr/>
          <p:nvPr/>
        </p:nvSpPr>
        <p:spPr>
          <a:xfrm rot="4343240">
            <a:off x="2576513" y="2076261"/>
            <a:ext cx="272410" cy="1288628"/>
          </a:xfrm>
          <a:prstGeom prst="upArrow">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7E1B2B6-A615-475A-9683-FCC116E9691E}"/>
              </a:ext>
            </a:extLst>
          </p:cNvPr>
          <p:cNvSpPr/>
          <p:nvPr/>
        </p:nvSpPr>
        <p:spPr>
          <a:xfrm>
            <a:off x="100362" y="4618669"/>
            <a:ext cx="6650686" cy="20137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rPr>
              <a:t>The size and power of waves is created by the wind. The stronger the wind, the more powerful and larger the wave. </a:t>
            </a:r>
          </a:p>
          <a:p>
            <a:endParaRPr lang="en-US" sz="1400" dirty="0">
              <a:solidFill>
                <a:schemeClr val="tx1"/>
              </a:solidFill>
            </a:endParaRPr>
          </a:p>
          <a:p>
            <a:r>
              <a:rPr lang="en-US" sz="1400" b="1" i="1" dirty="0">
                <a:solidFill>
                  <a:schemeClr val="tx1"/>
                </a:solidFill>
              </a:rPr>
              <a:t>Prevailing wind </a:t>
            </a:r>
            <a:r>
              <a:rPr lang="en-US" sz="1400" dirty="0">
                <a:solidFill>
                  <a:schemeClr val="tx1"/>
                </a:solidFill>
              </a:rPr>
              <a:t>is a term used to describe the main wind direction to a coastline. In the UK, the prevailing wind is South West, meaning that the wind comes from the south west of the country. </a:t>
            </a:r>
          </a:p>
          <a:p>
            <a:endParaRPr lang="en-US" sz="1400" dirty="0">
              <a:solidFill>
                <a:schemeClr val="tx1"/>
              </a:solidFill>
            </a:endParaRPr>
          </a:p>
          <a:p>
            <a:r>
              <a:rPr lang="en-US" sz="1400" b="1" i="1" dirty="0">
                <a:solidFill>
                  <a:schemeClr val="tx1"/>
                </a:solidFill>
              </a:rPr>
              <a:t>Fetch</a:t>
            </a:r>
            <a:r>
              <a:rPr lang="en-US" sz="1400" dirty="0">
                <a:solidFill>
                  <a:schemeClr val="tx1"/>
                </a:solidFill>
              </a:rPr>
              <a:t> is a term used to describe how far the wind has travelled. If the wind has travelled further, it is said to have a long fetch, and therefore will be more powerful.</a:t>
            </a:r>
          </a:p>
        </p:txBody>
      </p:sp>
      <p:sp>
        <p:nvSpPr>
          <p:cNvPr id="8" name="Rectangle 7">
            <a:extLst>
              <a:ext uri="{FF2B5EF4-FFF2-40B4-BE49-F238E27FC236}">
                <a16:creationId xmlns:a16="http://schemas.microsoft.com/office/drawing/2014/main" id="{5389C731-8D35-49DC-8894-6C8E9D3FC3A1}"/>
              </a:ext>
            </a:extLst>
          </p:cNvPr>
          <p:cNvSpPr/>
          <p:nvPr/>
        </p:nvSpPr>
        <p:spPr>
          <a:xfrm>
            <a:off x="100361" y="6735770"/>
            <a:ext cx="6650686" cy="26033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b="1" i="1" dirty="0">
                <a:solidFill>
                  <a:schemeClr val="tx1"/>
                </a:solidFill>
              </a:rPr>
              <a:t>Task:</a:t>
            </a:r>
          </a:p>
          <a:p>
            <a:pPr marL="342900" indent="-342900">
              <a:buAutoNum type="arabicPeriod"/>
            </a:pPr>
            <a:r>
              <a:rPr lang="en-US" sz="1400" b="1" i="1" dirty="0">
                <a:solidFill>
                  <a:schemeClr val="tx1"/>
                </a:solidFill>
              </a:rPr>
              <a:t>In your own words, create a definition for ‘prevailing wind’ and ‘fetch’.</a:t>
            </a:r>
          </a:p>
          <a:p>
            <a:pPr marL="342900" indent="-342900">
              <a:buAutoNum type="arabicPeriod"/>
            </a:pPr>
            <a:r>
              <a:rPr lang="en-US" sz="1400" b="1" i="1" dirty="0">
                <a:solidFill>
                  <a:schemeClr val="tx1"/>
                </a:solidFill>
              </a:rPr>
              <a:t>Using the map on screen, describe the prevailing wind that the UK receives.</a:t>
            </a:r>
          </a:p>
          <a:p>
            <a:r>
              <a:rPr lang="en-US" sz="1400" dirty="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r>
              <a:rPr lang="en-US" sz="1400" b="1" i="1" dirty="0">
                <a:solidFill>
                  <a:schemeClr val="tx1"/>
                </a:solidFill>
              </a:rPr>
              <a:t> </a:t>
            </a:r>
          </a:p>
        </p:txBody>
      </p:sp>
    </p:spTree>
    <p:extLst>
      <p:ext uri="{BB962C8B-B14F-4D97-AF65-F5344CB8AC3E}">
        <p14:creationId xmlns:p14="http://schemas.microsoft.com/office/powerpoint/2010/main" val="2614727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844E52-6D82-4955-95F1-5CA0957F9EB8}"/>
              </a:ext>
            </a:extLst>
          </p:cNvPr>
          <p:cNvSpPr>
            <a:spLocks noGrp="1"/>
          </p:cNvSpPr>
          <p:nvPr>
            <p:ph type="sldNum" sz="quarter" idx="12"/>
          </p:nvPr>
        </p:nvSpPr>
        <p:spPr/>
        <p:txBody>
          <a:bodyPr/>
          <a:lstStyle/>
          <a:p>
            <a:fld id="{F33F0E25-3455-4652-BAB5-8FEF2E191005}" type="slidenum">
              <a:rPr lang="en-GB" smtClean="0"/>
              <a:t>15</a:t>
            </a:fld>
            <a:endParaRPr lang="en-GB"/>
          </a:p>
        </p:txBody>
      </p:sp>
      <p:sp>
        <p:nvSpPr>
          <p:cNvPr id="3" name="TextBox 2">
            <a:extLst>
              <a:ext uri="{FF2B5EF4-FFF2-40B4-BE49-F238E27FC236}">
                <a16:creationId xmlns:a16="http://schemas.microsoft.com/office/drawing/2014/main" id="{8F98CB61-3423-4361-BD64-A4B7B90DEA06}"/>
              </a:ext>
            </a:extLst>
          </p:cNvPr>
          <p:cNvSpPr txBox="1"/>
          <p:nvPr/>
        </p:nvSpPr>
        <p:spPr>
          <a:xfrm>
            <a:off x="2677768" y="243840"/>
            <a:ext cx="1502463" cy="369332"/>
          </a:xfrm>
          <a:prstGeom prst="rect">
            <a:avLst/>
          </a:prstGeom>
          <a:noFill/>
        </p:spPr>
        <p:txBody>
          <a:bodyPr wrap="none" rtlCol="0">
            <a:spAutoFit/>
          </a:bodyPr>
          <a:lstStyle/>
          <a:p>
            <a:r>
              <a:rPr lang="en-GB" dirty="0"/>
              <a:t>Types of wave</a:t>
            </a:r>
          </a:p>
        </p:txBody>
      </p:sp>
      <p:pic>
        <p:nvPicPr>
          <p:cNvPr id="4" name="Picture 2">
            <a:extLst>
              <a:ext uri="{FF2B5EF4-FFF2-40B4-BE49-F238E27FC236}">
                <a16:creationId xmlns:a16="http://schemas.microsoft.com/office/drawing/2014/main" id="{9DC8222E-1B5A-4B91-AB70-308FD93BF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61" y="1151525"/>
            <a:ext cx="3140226" cy="22502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744A4125-C2FF-4438-A2F3-5D5112713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415" y="1151524"/>
            <a:ext cx="3133886" cy="22502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2A318B3-4A71-4CE1-AF22-CF1EA5195142}"/>
              </a:ext>
            </a:extLst>
          </p:cNvPr>
          <p:cNvSpPr/>
          <p:nvPr/>
        </p:nvSpPr>
        <p:spPr>
          <a:xfrm>
            <a:off x="100362" y="1151524"/>
            <a:ext cx="2515386" cy="4207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Constructive wave</a:t>
            </a:r>
          </a:p>
        </p:txBody>
      </p:sp>
      <p:sp>
        <p:nvSpPr>
          <p:cNvPr id="7" name="Rectangle 6">
            <a:extLst>
              <a:ext uri="{FF2B5EF4-FFF2-40B4-BE49-F238E27FC236}">
                <a16:creationId xmlns:a16="http://schemas.microsoft.com/office/drawing/2014/main" id="{B8F598A7-7BFB-4533-B839-611F93B97B93}"/>
              </a:ext>
            </a:extLst>
          </p:cNvPr>
          <p:cNvSpPr/>
          <p:nvPr/>
        </p:nvSpPr>
        <p:spPr>
          <a:xfrm>
            <a:off x="4235915" y="2980985"/>
            <a:ext cx="2515386" cy="42079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Destructive wave</a:t>
            </a:r>
          </a:p>
        </p:txBody>
      </p:sp>
      <p:sp>
        <p:nvSpPr>
          <p:cNvPr id="8" name="Rectangle 7">
            <a:extLst>
              <a:ext uri="{FF2B5EF4-FFF2-40B4-BE49-F238E27FC236}">
                <a16:creationId xmlns:a16="http://schemas.microsoft.com/office/drawing/2014/main" id="{F1C2DAFA-7D5E-40D5-AC1A-7943054AFF8A}"/>
              </a:ext>
            </a:extLst>
          </p:cNvPr>
          <p:cNvSpPr/>
          <p:nvPr/>
        </p:nvSpPr>
        <p:spPr>
          <a:xfrm>
            <a:off x="100361" y="3481952"/>
            <a:ext cx="6650940" cy="174929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chemeClr val="tx1"/>
                </a:solidFill>
              </a:rPr>
              <a:t>Task:</a:t>
            </a:r>
          </a:p>
          <a:p>
            <a:pPr marL="342900" indent="-342900">
              <a:buAutoNum type="arabicPeriod"/>
            </a:pPr>
            <a:r>
              <a:rPr lang="en-US" b="1" i="1" dirty="0">
                <a:solidFill>
                  <a:schemeClr val="tx1"/>
                </a:solidFill>
              </a:rPr>
              <a:t>Draw a small diagram of each of these types of waves, adding the labels.</a:t>
            </a:r>
          </a:p>
          <a:p>
            <a:pPr marL="342900" indent="-342900">
              <a:buAutoNum type="arabicPeriod"/>
            </a:pPr>
            <a:r>
              <a:rPr lang="en-US" b="1" i="1" dirty="0">
                <a:solidFill>
                  <a:schemeClr val="tx1"/>
                </a:solidFill>
              </a:rPr>
              <a:t>Come up with a definition for each type of wave, then write it down underneath the relevant diagrams. </a:t>
            </a:r>
          </a:p>
        </p:txBody>
      </p:sp>
      <p:graphicFrame>
        <p:nvGraphicFramePr>
          <p:cNvPr id="9" name="Table 9">
            <a:extLst>
              <a:ext uri="{FF2B5EF4-FFF2-40B4-BE49-F238E27FC236}">
                <a16:creationId xmlns:a16="http://schemas.microsoft.com/office/drawing/2014/main" id="{CA4E6F16-E95A-4870-B33F-A712A486E12C}"/>
              </a:ext>
            </a:extLst>
          </p:cNvPr>
          <p:cNvGraphicFramePr>
            <a:graphicFrameLocks noGrp="1"/>
          </p:cNvGraphicFramePr>
          <p:nvPr>
            <p:extLst>
              <p:ext uri="{D42A27DB-BD31-4B8C-83A1-F6EECF244321}">
                <p14:modId xmlns:p14="http://schemas.microsoft.com/office/powerpoint/2010/main" val="2811419606"/>
              </p:ext>
            </p:extLst>
          </p:nvPr>
        </p:nvGraphicFramePr>
        <p:xfrm>
          <a:off x="100360" y="5311412"/>
          <a:ext cx="6650940" cy="3013602"/>
        </p:xfrm>
        <a:graphic>
          <a:graphicData uri="http://schemas.openxmlformats.org/drawingml/2006/table">
            <a:tbl>
              <a:tblPr firstRow="1" bandRow="1">
                <a:tableStyleId>{5940675A-B579-460E-94D1-54222C63F5DA}</a:tableStyleId>
              </a:tblPr>
              <a:tblGrid>
                <a:gridCol w="887192">
                  <a:extLst>
                    <a:ext uri="{9D8B030D-6E8A-4147-A177-3AD203B41FA5}">
                      <a16:colId xmlns:a16="http://schemas.microsoft.com/office/drawing/2014/main" val="3670526290"/>
                    </a:ext>
                  </a:extLst>
                </a:gridCol>
                <a:gridCol w="2779776">
                  <a:extLst>
                    <a:ext uri="{9D8B030D-6E8A-4147-A177-3AD203B41FA5}">
                      <a16:colId xmlns:a16="http://schemas.microsoft.com/office/drawing/2014/main" val="2386933879"/>
                    </a:ext>
                  </a:extLst>
                </a:gridCol>
                <a:gridCol w="2983972">
                  <a:extLst>
                    <a:ext uri="{9D8B030D-6E8A-4147-A177-3AD203B41FA5}">
                      <a16:colId xmlns:a16="http://schemas.microsoft.com/office/drawing/2014/main" val="2563035485"/>
                    </a:ext>
                  </a:extLst>
                </a:gridCol>
              </a:tblGrid>
              <a:tr h="272524">
                <a:tc>
                  <a:txBody>
                    <a:bodyPr/>
                    <a:lstStyle/>
                    <a:p>
                      <a:endParaRPr lang="en-GB" dirty="0"/>
                    </a:p>
                  </a:txBody>
                  <a:tcPr/>
                </a:tc>
                <a:tc>
                  <a:txBody>
                    <a:bodyPr/>
                    <a:lstStyle/>
                    <a:p>
                      <a:pPr algn="ctr"/>
                      <a:r>
                        <a:rPr lang="en-GB" dirty="0"/>
                        <a:t>Constructive wave</a:t>
                      </a:r>
                    </a:p>
                  </a:txBody>
                  <a:tcPr/>
                </a:tc>
                <a:tc>
                  <a:txBody>
                    <a:bodyPr/>
                    <a:lstStyle/>
                    <a:p>
                      <a:pPr algn="ctr"/>
                      <a:r>
                        <a:rPr lang="en-GB" dirty="0"/>
                        <a:t>Destructive wave</a:t>
                      </a:r>
                    </a:p>
                  </a:txBody>
                  <a:tcPr/>
                </a:tc>
                <a:extLst>
                  <a:ext uri="{0D108BD9-81ED-4DB2-BD59-A6C34878D82A}">
                    <a16:rowId xmlns:a16="http://schemas.microsoft.com/office/drawing/2014/main" val="1695928349"/>
                  </a:ext>
                </a:extLst>
              </a:tr>
              <a:tr h="1358211">
                <a:tc>
                  <a:txBody>
                    <a:bodyPr/>
                    <a:lstStyle/>
                    <a:p>
                      <a:r>
                        <a:rPr lang="en-GB" dirty="0"/>
                        <a:t>Diagram</a:t>
                      </a:r>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773106901"/>
                  </a:ext>
                </a:extLst>
              </a:tr>
              <a:tr h="1358211">
                <a:tc>
                  <a:txBody>
                    <a:bodyPr/>
                    <a:lstStyle/>
                    <a:p>
                      <a:r>
                        <a:rPr lang="en-GB" dirty="0"/>
                        <a:t>Definition</a:t>
                      </a:r>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3269766860"/>
                  </a:ext>
                </a:extLst>
              </a:tr>
            </a:tbl>
          </a:graphicData>
        </a:graphic>
      </p:graphicFrame>
      <p:sp>
        <p:nvSpPr>
          <p:cNvPr id="11" name="TextBox 10">
            <a:extLst>
              <a:ext uri="{FF2B5EF4-FFF2-40B4-BE49-F238E27FC236}">
                <a16:creationId xmlns:a16="http://schemas.microsoft.com/office/drawing/2014/main" id="{C06A0860-9D92-4370-8DD1-6FC90E8BF951}"/>
              </a:ext>
            </a:extLst>
          </p:cNvPr>
          <p:cNvSpPr txBox="1"/>
          <p:nvPr/>
        </p:nvSpPr>
        <p:spPr>
          <a:xfrm>
            <a:off x="100360" y="8405182"/>
            <a:ext cx="6650940" cy="369332"/>
          </a:xfrm>
          <a:prstGeom prst="rect">
            <a:avLst/>
          </a:prstGeom>
          <a:noFill/>
        </p:spPr>
        <p:txBody>
          <a:bodyPr wrap="square" rtlCol="0">
            <a:spAutoFit/>
          </a:bodyPr>
          <a:lstStyle/>
          <a:p>
            <a:r>
              <a:rPr lang="en-GB" b="1" i="1" dirty="0"/>
              <a:t>Red pen your table using the answers on page 18. </a:t>
            </a:r>
          </a:p>
        </p:txBody>
      </p:sp>
    </p:spTree>
    <p:extLst>
      <p:ext uri="{BB962C8B-B14F-4D97-AF65-F5344CB8AC3E}">
        <p14:creationId xmlns:p14="http://schemas.microsoft.com/office/powerpoint/2010/main" val="2286924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C5F9C4-7AAC-4126-A82E-F0AD413E1267}"/>
              </a:ext>
            </a:extLst>
          </p:cNvPr>
          <p:cNvSpPr>
            <a:spLocks noGrp="1"/>
          </p:cNvSpPr>
          <p:nvPr>
            <p:ph type="sldNum" sz="quarter" idx="12"/>
          </p:nvPr>
        </p:nvSpPr>
        <p:spPr/>
        <p:txBody>
          <a:bodyPr/>
          <a:lstStyle/>
          <a:p>
            <a:fld id="{F33F0E25-3455-4652-BAB5-8FEF2E191005}" type="slidenum">
              <a:rPr lang="en-GB" smtClean="0"/>
              <a:t>16</a:t>
            </a:fld>
            <a:endParaRPr lang="en-GB"/>
          </a:p>
        </p:txBody>
      </p:sp>
      <p:sp>
        <p:nvSpPr>
          <p:cNvPr id="3" name="TextBox 2">
            <a:extLst>
              <a:ext uri="{FF2B5EF4-FFF2-40B4-BE49-F238E27FC236}">
                <a16:creationId xmlns:a16="http://schemas.microsoft.com/office/drawing/2014/main" id="{E1CBCDAE-2EE2-4BF2-B15E-54973E671613}"/>
              </a:ext>
            </a:extLst>
          </p:cNvPr>
          <p:cNvSpPr txBox="1"/>
          <p:nvPr/>
        </p:nvSpPr>
        <p:spPr>
          <a:xfrm>
            <a:off x="2677768" y="243840"/>
            <a:ext cx="1715791" cy="369332"/>
          </a:xfrm>
          <a:prstGeom prst="rect">
            <a:avLst/>
          </a:prstGeom>
          <a:noFill/>
        </p:spPr>
        <p:txBody>
          <a:bodyPr wrap="none" rtlCol="0">
            <a:spAutoFit/>
          </a:bodyPr>
          <a:lstStyle/>
          <a:p>
            <a:r>
              <a:rPr lang="en-GB" dirty="0"/>
              <a:t>Types of erosion</a:t>
            </a:r>
          </a:p>
        </p:txBody>
      </p:sp>
      <p:graphicFrame>
        <p:nvGraphicFramePr>
          <p:cNvPr id="4" name="Table 3">
            <a:extLst>
              <a:ext uri="{FF2B5EF4-FFF2-40B4-BE49-F238E27FC236}">
                <a16:creationId xmlns:a16="http://schemas.microsoft.com/office/drawing/2014/main" id="{4B287575-A19E-440B-8482-7F508465A61E}"/>
              </a:ext>
            </a:extLst>
          </p:cNvPr>
          <p:cNvGraphicFramePr>
            <a:graphicFrameLocks noGrp="1"/>
          </p:cNvGraphicFramePr>
          <p:nvPr>
            <p:extLst>
              <p:ext uri="{D42A27DB-BD31-4B8C-83A1-F6EECF244321}">
                <p14:modId xmlns:p14="http://schemas.microsoft.com/office/powerpoint/2010/main" val="1376155438"/>
              </p:ext>
            </p:extLst>
          </p:nvPr>
        </p:nvGraphicFramePr>
        <p:xfrm>
          <a:off x="120284" y="1919264"/>
          <a:ext cx="6617432" cy="2118360"/>
        </p:xfrm>
        <a:graphic>
          <a:graphicData uri="http://schemas.openxmlformats.org/drawingml/2006/table">
            <a:tbl>
              <a:tblPr firstRow="1" bandRow="1">
                <a:tableStyleId>{5C22544A-7EE6-4342-B048-85BDC9FD1C3A}</a:tableStyleId>
              </a:tblPr>
              <a:tblGrid>
                <a:gridCol w="1947276">
                  <a:extLst>
                    <a:ext uri="{9D8B030D-6E8A-4147-A177-3AD203B41FA5}">
                      <a16:colId xmlns:a16="http://schemas.microsoft.com/office/drawing/2014/main" val="4030209203"/>
                    </a:ext>
                  </a:extLst>
                </a:gridCol>
                <a:gridCol w="4670156">
                  <a:extLst>
                    <a:ext uri="{9D8B030D-6E8A-4147-A177-3AD203B41FA5}">
                      <a16:colId xmlns:a16="http://schemas.microsoft.com/office/drawing/2014/main" val="2619185245"/>
                    </a:ext>
                  </a:extLst>
                </a:gridCol>
              </a:tblGrid>
              <a:tr h="370840">
                <a:tc>
                  <a:txBody>
                    <a:bodyPr/>
                    <a:lstStyle/>
                    <a:p>
                      <a:r>
                        <a:rPr lang="en-US" dirty="0"/>
                        <a:t>Type of erosion</a:t>
                      </a:r>
                    </a:p>
                  </a:txBody>
                  <a:tcPr/>
                </a:tc>
                <a:tc>
                  <a:txBody>
                    <a:bodyPr/>
                    <a:lstStyle/>
                    <a:p>
                      <a:r>
                        <a:rPr lang="en-US" dirty="0"/>
                        <a:t>Definition</a:t>
                      </a:r>
                    </a:p>
                  </a:txBody>
                  <a:tcPr/>
                </a:tc>
                <a:extLst>
                  <a:ext uri="{0D108BD9-81ED-4DB2-BD59-A6C34878D82A}">
                    <a16:rowId xmlns:a16="http://schemas.microsoft.com/office/drawing/2014/main" val="1942482423"/>
                  </a:ext>
                </a:extLst>
              </a:tr>
              <a:tr h="370840">
                <a:tc>
                  <a:txBody>
                    <a:bodyPr/>
                    <a:lstStyle/>
                    <a:p>
                      <a:r>
                        <a:rPr lang="en-US" dirty="0"/>
                        <a:t>Hydraulic action</a:t>
                      </a:r>
                    </a:p>
                  </a:txBody>
                  <a:tcPr/>
                </a:tc>
                <a:tc>
                  <a:txBody>
                    <a:bodyPr/>
                    <a:lstStyle/>
                    <a:p>
                      <a:r>
                        <a:rPr lang="en-US" dirty="0"/>
                        <a:t>Rocks are worn away by the acidity of the water.</a:t>
                      </a:r>
                    </a:p>
                  </a:txBody>
                  <a:tcPr/>
                </a:tc>
                <a:extLst>
                  <a:ext uri="{0D108BD9-81ED-4DB2-BD59-A6C34878D82A}">
                    <a16:rowId xmlns:a16="http://schemas.microsoft.com/office/drawing/2014/main" val="2362838691"/>
                  </a:ext>
                </a:extLst>
              </a:tr>
              <a:tr h="370840">
                <a:tc>
                  <a:txBody>
                    <a:bodyPr/>
                    <a:lstStyle/>
                    <a:p>
                      <a:r>
                        <a:rPr lang="en-US" dirty="0"/>
                        <a:t>Abrasion</a:t>
                      </a:r>
                    </a:p>
                  </a:txBody>
                  <a:tcPr/>
                </a:tc>
                <a:tc>
                  <a:txBody>
                    <a:bodyPr/>
                    <a:lstStyle/>
                    <a:p>
                      <a:r>
                        <a:rPr lang="en-US" dirty="0"/>
                        <a:t>Rocks crash into each other, making them smoother and rounded.</a:t>
                      </a:r>
                    </a:p>
                  </a:txBody>
                  <a:tcPr/>
                </a:tc>
                <a:extLst>
                  <a:ext uri="{0D108BD9-81ED-4DB2-BD59-A6C34878D82A}">
                    <a16:rowId xmlns:a16="http://schemas.microsoft.com/office/drawing/2014/main" val="2651569726"/>
                  </a:ext>
                </a:extLst>
              </a:tr>
              <a:tr h="370840">
                <a:tc>
                  <a:txBody>
                    <a:bodyPr/>
                    <a:lstStyle/>
                    <a:p>
                      <a:r>
                        <a:rPr lang="en-US" dirty="0"/>
                        <a:t>Attrition</a:t>
                      </a:r>
                    </a:p>
                  </a:txBody>
                  <a:tcPr/>
                </a:tc>
                <a:tc>
                  <a:txBody>
                    <a:bodyPr/>
                    <a:lstStyle/>
                    <a:p>
                      <a:r>
                        <a:rPr lang="en-US" dirty="0"/>
                        <a:t>Rocks are launched by the waves at the cliff face to erode it away.</a:t>
                      </a:r>
                    </a:p>
                  </a:txBody>
                  <a:tcPr/>
                </a:tc>
                <a:extLst>
                  <a:ext uri="{0D108BD9-81ED-4DB2-BD59-A6C34878D82A}">
                    <a16:rowId xmlns:a16="http://schemas.microsoft.com/office/drawing/2014/main" val="1206520536"/>
                  </a:ext>
                </a:extLst>
              </a:tr>
              <a:tr h="370840">
                <a:tc>
                  <a:txBody>
                    <a:bodyPr/>
                    <a:lstStyle/>
                    <a:p>
                      <a:r>
                        <a:rPr lang="en-US" dirty="0"/>
                        <a:t>Corrosion</a:t>
                      </a:r>
                    </a:p>
                  </a:txBody>
                  <a:tcPr/>
                </a:tc>
                <a:tc>
                  <a:txBody>
                    <a:bodyPr/>
                    <a:lstStyle/>
                    <a:p>
                      <a:r>
                        <a:rPr lang="en-US" dirty="0"/>
                        <a:t>Water forces itself into the cracks in rocks and breaks it away.</a:t>
                      </a:r>
                    </a:p>
                  </a:txBody>
                  <a:tcPr/>
                </a:tc>
                <a:extLst>
                  <a:ext uri="{0D108BD9-81ED-4DB2-BD59-A6C34878D82A}">
                    <a16:rowId xmlns:a16="http://schemas.microsoft.com/office/drawing/2014/main" val="3070001960"/>
                  </a:ext>
                </a:extLst>
              </a:tr>
            </a:tbl>
          </a:graphicData>
        </a:graphic>
      </p:graphicFrame>
      <p:sp>
        <p:nvSpPr>
          <p:cNvPr id="5" name="Rectangle 4">
            <a:extLst>
              <a:ext uri="{FF2B5EF4-FFF2-40B4-BE49-F238E27FC236}">
                <a16:creationId xmlns:a16="http://schemas.microsoft.com/office/drawing/2014/main" id="{3983EF6B-A722-4703-9B9C-652D8CDB01B0}"/>
              </a:ext>
            </a:extLst>
          </p:cNvPr>
          <p:cNvSpPr/>
          <p:nvPr/>
        </p:nvSpPr>
        <p:spPr>
          <a:xfrm>
            <a:off x="120285" y="663278"/>
            <a:ext cx="6617432" cy="110456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Task:</a:t>
            </a:r>
          </a:p>
          <a:p>
            <a:r>
              <a:rPr lang="en-US" b="1" i="1" dirty="0">
                <a:solidFill>
                  <a:schemeClr val="tx1"/>
                </a:solidFill>
              </a:rPr>
              <a:t>Match up the correct type of erosion with its definition, then red pen your answers when finished using page 18</a:t>
            </a:r>
          </a:p>
        </p:txBody>
      </p:sp>
      <p:pic>
        <p:nvPicPr>
          <p:cNvPr id="6" name="Picture 5">
            <a:extLst>
              <a:ext uri="{FF2B5EF4-FFF2-40B4-BE49-F238E27FC236}">
                <a16:creationId xmlns:a16="http://schemas.microsoft.com/office/drawing/2014/main" id="{19D80D48-37FF-474B-9649-0A612FD249CF}"/>
              </a:ext>
            </a:extLst>
          </p:cNvPr>
          <p:cNvPicPr>
            <a:picLocks noChangeAspect="1"/>
          </p:cNvPicPr>
          <p:nvPr/>
        </p:nvPicPr>
        <p:blipFill>
          <a:blip r:embed="rId2"/>
          <a:stretch>
            <a:fillRect/>
          </a:stretch>
        </p:blipFill>
        <p:spPr>
          <a:xfrm>
            <a:off x="128004" y="4189048"/>
            <a:ext cx="4471641" cy="2295758"/>
          </a:xfrm>
          <a:prstGeom prst="rect">
            <a:avLst/>
          </a:prstGeom>
          <a:ln>
            <a:solidFill>
              <a:schemeClr val="tx1"/>
            </a:solidFill>
          </a:ln>
        </p:spPr>
      </p:pic>
      <p:pic>
        <p:nvPicPr>
          <p:cNvPr id="7" name="Picture 6">
            <a:extLst>
              <a:ext uri="{FF2B5EF4-FFF2-40B4-BE49-F238E27FC236}">
                <a16:creationId xmlns:a16="http://schemas.microsoft.com/office/drawing/2014/main" id="{3F4E258E-9CA9-4334-B95E-D1BA18D7359B}"/>
              </a:ext>
            </a:extLst>
          </p:cNvPr>
          <p:cNvPicPr>
            <a:picLocks noChangeAspect="1"/>
          </p:cNvPicPr>
          <p:nvPr/>
        </p:nvPicPr>
        <p:blipFill>
          <a:blip r:embed="rId3"/>
          <a:stretch>
            <a:fillRect/>
          </a:stretch>
        </p:blipFill>
        <p:spPr>
          <a:xfrm>
            <a:off x="2207919" y="6839275"/>
            <a:ext cx="4371280" cy="2294921"/>
          </a:xfrm>
          <a:prstGeom prst="rect">
            <a:avLst/>
          </a:prstGeom>
          <a:ln>
            <a:solidFill>
              <a:schemeClr val="tx1"/>
            </a:solidFill>
          </a:ln>
        </p:spPr>
      </p:pic>
    </p:spTree>
    <p:extLst>
      <p:ext uri="{BB962C8B-B14F-4D97-AF65-F5344CB8AC3E}">
        <p14:creationId xmlns:p14="http://schemas.microsoft.com/office/powerpoint/2010/main" val="3489974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FC59B7-C16E-4973-90AE-EE23157CD810}"/>
              </a:ext>
            </a:extLst>
          </p:cNvPr>
          <p:cNvSpPr>
            <a:spLocks noGrp="1"/>
          </p:cNvSpPr>
          <p:nvPr>
            <p:ph type="sldNum" sz="quarter" idx="12"/>
          </p:nvPr>
        </p:nvSpPr>
        <p:spPr/>
        <p:txBody>
          <a:bodyPr/>
          <a:lstStyle/>
          <a:p>
            <a:fld id="{F33F0E25-3455-4652-BAB5-8FEF2E191005}" type="slidenum">
              <a:rPr lang="en-GB" smtClean="0"/>
              <a:t>17</a:t>
            </a:fld>
            <a:endParaRPr lang="en-GB"/>
          </a:p>
        </p:txBody>
      </p:sp>
      <p:sp>
        <p:nvSpPr>
          <p:cNvPr id="3" name="TextBox 2">
            <a:extLst>
              <a:ext uri="{FF2B5EF4-FFF2-40B4-BE49-F238E27FC236}">
                <a16:creationId xmlns:a16="http://schemas.microsoft.com/office/drawing/2014/main" id="{D69BC982-D4E7-4E9F-9D26-F4DD9ED35845}"/>
              </a:ext>
            </a:extLst>
          </p:cNvPr>
          <p:cNvSpPr txBox="1"/>
          <p:nvPr/>
        </p:nvSpPr>
        <p:spPr>
          <a:xfrm>
            <a:off x="2530613" y="134112"/>
            <a:ext cx="1796774" cy="369332"/>
          </a:xfrm>
          <a:prstGeom prst="rect">
            <a:avLst/>
          </a:prstGeom>
          <a:noFill/>
        </p:spPr>
        <p:txBody>
          <a:bodyPr wrap="none" rtlCol="0">
            <a:spAutoFit/>
          </a:bodyPr>
          <a:lstStyle/>
          <a:p>
            <a:r>
              <a:rPr lang="en-GB" dirty="0"/>
              <a:t>Erosion in the UK</a:t>
            </a:r>
          </a:p>
        </p:txBody>
      </p:sp>
      <p:pic>
        <p:nvPicPr>
          <p:cNvPr id="4" name="Picture 3">
            <a:extLst>
              <a:ext uri="{FF2B5EF4-FFF2-40B4-BE49-F238E27FC236}">
                <a16:creationId xmlns:a16="http://schemas.microsoft.com/office/drawing/2014/main" id="{D72CF324-A5E8-47F2-95DD-0A8EEC481457}"/>
              </a:ext>
            </a:extLst>
          </p:cNvPr>
          <p:cNvPicPr>
            <a:picLocks noChangeAspect="1"/>
          </p:cNvPicPr>
          <p:nvPr/>
        </p:nvPicPr>
        <p:blipFill rotWithShape="1">
          <a:blip r:embed="rId2"/>
          <a:srcRect l="1951" t="7469" r="1951" b="38201"/>
          <a:stretch/>
        </p:blipFill>
        <p:spPr>
          <a:xfrm>
            <a:off x="263837" y="503444"/>
            <a:ext cx="6330325" cy="2995660"/>
          </a:xfrm>
          <a:prstGeom prst="rect">
            <a:avLst/>
          </a:prstGeom>
          <a:ln>
            <a:solidFill>
              <a:schemeClr val="tx1"/>
            </a:solidFill>
          </a:ln>
        </p:spPr>
      </p:pic>
      <p:sp>
        <p:nvSpPr>
          <p:cNvPr id="5" name="Rectangle 4">
            <a:extLst>
              <a:ext uri="{FF2B5EF4-FFF2-40B4-BE49-F238E27FC236}">
                <a16:creationId xmlns:a16="http://schemas.microsoft.com/office/drawing/2014/main" id="{FA0AF490-5063-4A9A-9062-AE7CE531CE44}"/>
              </a:ext>
            </a:extLst>
          </p:cNvPr>
          <p:cNvSpPr/>
          <p:nvPr/>
        </p:nvSpPr>
        <p:spPr>
          <a:xfrm>
            <a:off x="263837" y="3602996"/>
            <a:ext cx="6330324" cy="579955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i="1" dirty="0">
                <a:solidFill>
                  <a:schemeClr val="tx1"/>
                </a:solidFill>
              </a:rPr>
              <a:t>Task:</a:t>
            </a:r>
          </a:p>
          <a:p>
            <a:r>
              <a:rPr lang="en-US" b="1" i="1" dirty="0">
                <a:solidFill>
                  <a:schemeClr val="tx1"/>
                </a:solidFill>
              </a:rPr>
              <a:t>Using the information, answer the following question:</a:t>
            </a:r>
          </a:p>
          <a:p>
            <a:endParaRPr lang="en-US" b="1" i="1" dirty="0">
              <a:solidFill>
                <a:schemeClr val="tx1"/>
              </a:solidFill>
            </a:endParaRPr>
          </a:p>
          <a:p>
            <a:r>
              <a:rPr lang="en-US" b="1" i="1" dirty="0">
                <a:solidFill>
                  <a:schemeClr val="tx1"/>
                </a:solidFill>
              </a:rPr>
              <a:t>“Describe the difference between concordant and discordant coastlines. (4 marks)”</a:t>
            </a:r>
          </a:p>
          <a:p>
            <a:r>
              <a:rPr lang="en-US" dirty="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dirty="0">
                <a:solidFill>
                  <a:schemeClr val="tx1"/>
                </a:solidFill>
              </a:rPr>
              <a:t>_______________________________________________________________________________________________________________________________________________________________</a:t>
            </a:r>
          </a:p>
          <a:p>
            <a:r>
              <a:rPr lang="en-US" dirty="0">
                <a:solidFill>
                  <a:schemeClr val="tx1"/>
                </a:solidFill>
              </a:rPr>
              <a:t>_______________________________________________________________________________________________________________________________________________________________</a:t>
            </a:r>
          </a:p>
          <a:p>
            <a:r>
              <a:rPr lang="en-US" dirty="0">
                <a:solidFill>
                  <a:schemeClr val="tx1"/>
                </a:solidFill>
              </a:rPr>
              <a:t>_______________________________________________________________________________________________________________________________________________________________</a:t>
            </a:r>
          </a:p>
          <a:p>
            <a:pPr algn="ctr"/>
            <a:r>
              <a:rPr lang="en-US" b="1" i="1" dirty="0">
                <a:solidFill>
                  <a:schemeClr val="tx1"/>
                </a:solidFill>
              </a:rPr>
              <a:t>Check your answer on page 18</a:t>
            </a:r>
          </a:p>
          <a:p>
            <a:endParaRPr lang="en-US" dirty="0">
              <a:solidFill>
                <a:schemeClr val="tx1"/>
              </a:solidFill>
            </a:endParaRPr>
          </a:p>
        </p:txBody>
      </p:sp>
      <p:sp>
        <p:nvSpPr>
          <p:cNvPr id="6" name="TextBox 5">
            <a:extLst>
              <a:ext uri="{FF2B5EF4-FFF2-40B4-BE49-F238E27FC236}">
                <a16:creationId xmlns:a16="http://schemas.microsoft.com/office/drawing/2014/main" id="{9F127BBF-1FC3-4D2E-8262-264E07302C00}"/>
              </a:ext>
            </a:extLst>
          </p:cNvPr>
          <p:cNvSpPr txBox="1"/>
          <p:nvPr/>
        </p:nvSpPr>
        <p:spPr>
          <a:xfrm>
            <a:off x="901019" y="757296"/>
            <a:ext cx="2163926" cy="369332"/>
          </a:xfrm>
          <a:prstGeom prst="rect">
            <a:avLst/>
          </a:prstGeom>
          <a:solidFill>
            <a:schemeClr val="accent1">
              <a:lumMod val="40000"/>
              <a:lumOff val="60000"/>
            </a:schemeClr>
          </a:solidFill>
          <a:ln>
            <a:solidFill>
              <a:schemeClr val="tx1"/>
            </a:solidFill>
          </a:ln>
        </p:spPr>
        <p:txBody>
          <a:bodyPr wrap="none" rtlCol="0">
            <a:spAutoFit/>
          </a:bodyPr>
          <a:lstStyle/>
          <a:p>
            <a:r>
              <a:rPr lang="en-US" dirty="0"/>
              <a:t>Concordant coastline</a:t>
            </a:r>
          </a:p>
        </p:txBody>
      </p:sp>
      <p:sp>
        <p:nvSpPr>
          <p:cNvPr id="7" name="TextBox 6">
            <a:extLst>
              <a:ext uri="{FF2B5EF4-FFF2-40B4-BE49-F238E27FC236}">
                <a16:creationId xmlns:a16="http://schemas.microsoft.com/office/drawing/2014/main" id="{A1744E4D-7C85-42F6-AD3B-9DA933E08798}"/>
              </a:ext>
            </a:extLst>
          </p:cNvPr>
          <p:cNvSpPr txBox="1"/>
          <p:nvPr/>
        </p:nvSpPr>
        <p:spPr>
          <a:xfrm>
            <a:off x="3702127" y="757296"/>
            <a:ext cx="2254854" cy="369332"/>
          </a:xfrm>
          <a:prstGeom prst="rect">
            <a:avLst/>
          </a:prstGeom>
          <a:solidFill>
            <a:schemeClr val="accent1">
              <a:lumMod val="40000"/>
              <a:lumOff val="60000"/>
            </a:schemeClr>
          </a:solidFill>
          <a:ln>
            <a:solidFill>
              <a:schemeClr val="tx1"/>
            </a:solidFill>
          </a:ln>
        </p:spPr>
        <p:txBody>
          <a:bodyPr wrap="square" rtlCol="0">
            <a:spAutoFit/>
          </a:bodyPr>
          <a:lstStyle/>
          <a:p>
            <a:r>
              <a:rPr lang="en-US" dirty="0"/>
              <a:t>Discordant coastline</a:t>
            </a:r>
          </a:p>
        </p:txBody>
      </p:sp>
    </p:spTree>
    <p:extLst>
      <p:ext uri="{BB962C8B-B14F-4D97-AF65-F5344CB8AC3E}">
        <p14:creationId xmlns:p14="http://schemas.microsoft.com/office/powerpoint/2010/main" val="860114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5A50F9-3F20-4986-B15E-BE1B0993C9F1}"/>
              </a:ext>
            </a:extLst>
          </p:cNvPr>
          <p:cNvSpPr>
            <a:spLocks noGrp="1"/>
          </p:cNvSpPr>
          <p:nvPr>
            <p:ph type="sldNum" sz="quarter" idx="12"/>
          </p:nvPr>
        </p:nvSpPr>
        <p:spPr/>
        <p:txBody>
          <a:bodyPr/>
          <a:lstStyle/>
          <a:p>
            <a:fld id="{F33F0E25-3455-4652-BAB5-8FEF2E191005}" type="slidenum">
              <a:rPr lang="en-GB" smtClean="0"/>
              <a:t>18</a:t>
            </a:fld>
            <a:endParaRPr lang="en-GB"/>
          </a:p>
        </p:txBody>
      </p:sp>
      <p:sp>
        <p:nvSpPr>
          <p:cNvPr id="3" name="Title 3">
            <a:extLst>
              <a:ext uri="{FF2B5EF4-FFF2-40B4-BE49-F238E27FC236}">
                <a16:creationId xmlns:a16="http://schemas.microsoft.com/office/drawing/2014/main" id="{6A7A98E3-047A-4544-AB8E-9C3F8FEBD267}"/>
              </a:ext>
            </a:extLst>
          </p:cNvPr>
          <p:cNvSpPr txBox="1">
            <a:spLocks/>
          </p:cNvSpPr>
          <p:nvPr/>
        </p:nvSpPr>
        <p:spPr>
          <a:xfrm>
            <a:off x="50180" y="130378"/>
            <a:ext cx="6757639" cy="820369"/>
          </a:xfrm>
          <a:prstGeom prst="rect">
            <a:avLst/>
          </a:prstGeom>
          <a:ln>
            <a:solidFill>
              <a:schemeClr val="tx1"/>
            </a:solidFill>
          </a:ln>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u="sng" dirty="0">
                <a:latin typeface="Comic Sans MS" panose="030F0902030302020204" pitchFamily="66" charset="0"/>
              </a:rPr>
              <a:t>Self mark your work!</a:t>
            </a:r>
          </a:p>
        </p:txBody>
      </p:sp>
      <p:pic>
        <p:nvPicPr>
          <p:cNvPr id="4" name="Picture 2">
            <a:extLst>
              <a:ext uri="{FF2B5EF4-FFF2-40B4-BE49-F238E27FC236}">
                <a16:creationId xmlns:a16="http://schemas.microsoft.com/office/drawing/2014/main" id="{DEF0B6ED-4BD2-4177-9EB6-6AC13EBEB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61" y="1151525"/>
            <a:ext cx="3501483" cy="22502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24BB3DFF-C72C-401E-9C24-5091C96F2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1844" y="1141427"/>
            <a:ext cx="3205975" cy="22502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128253-8037-4DE3-BDCA-386641E9BCE9}"/>
              </a:ext>
            </a:extLst>
          </p:cNvPr>
          <p:cNvSpPr/>
          <p:nvPr/>
        </p:nvSpPr>
        <p:spPr>
          <a:xfrm>
            <a:off x="100361" y="1151524"/>
            <a:ext cx="3501483" cy="420798"/>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Constructive wave</a:t>
            </a:r>
          </a:p>
        </p:txBody>
      </p:sp>
      <p:sp>
        <p:nvSpPr>
          <p:cNvPr id="7" name="Rectangle 6">
            <a:extLst>
              <a:ext uri="{FF2B5EF4-FFF2-40B4-BE49-F238E27FC236}">
                <a16:creationId xmlns:a16="http://schemas.microsoft.com/office/drawing/2014/main" id="{F99515DC-1B5E-43ED-8045-BEF7F8E6FE0B}"/>
              </a:ext>
            </a:extLst>
          </p:cNvPr>
          <p:cNvSpPr/>
          <p:nvPr/>
        </p:nvSpPr>
        <p:spPr>
          <a:xfrm>
            <a:off x="3601844" y="2970888"/>
            <a:ext cx="3155796" cy="420798"/>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Destructive wave</a:t>
            </a:r>
          </a:p>
        </p:txBody>
      </p:sp>
      <p:sp>
        <p:nvSpPr>
          <p:cNvPr id="8" name="Rectangle 7">
            <a:extLst>
              <a:ext uri="{FF2B5EF4-FFF2-40B4-BE49-F238E27FC236}">
                <a16:creationId xmlns:a16="http://schemas.microsoft.com/office/drawing/2014/main" id="{5049C22B-B3D0-4145-A694-FCD447951B6D}"/>
              </a:ext>
            </a:extLst>
          </p:cNvPr>
          <p:cNvSpPr/>
          <p:nvPr/>
        </p:nvSpPr>
        <p:spPr>
          <a:xfrm>
            <a:off x="3601844" y="3391685"/>
            <a:ext cx="3205975" cy="2800767"/>
          </a:xfrm>
          <a:prstGeom prst="rect">
            <a:avLst/>
          </a:prstGeom>
          <a:ln>
            <a:solidFill>
              <a:schemeClr val="tx1"/>
            </a:solidFill>
          </a:ln>
        </p:spPr>
        <p:txBody>
          <a:bodyPr wrap="square">
            <a:spAutoFit/>
          </a:bodyPr>
          <a:lstStyle/>
          <a:p>
            <a:pPr fontAlgn="base">
              <a:buFont typeface="Arial" panose="020B0604020202020204" pitchFamily="34" charset="0"/>
              <a:buChar char="•"/>
            </a:pPr>
            <a:r>
              <a:rPr lang="en-GB" sz="1600" dirty="0">
                <a:solidFill>
                  <a:srgbClr val="000000"/>
                </a:solidFill>
                <a:latin typeface="Arial" panose="020B0604020202020204" pitchFamily="34" charset="0"/>
              </a:rPr>
              <a:t>They are created from big, strong waves when the wind is powerful and has been blowing for a long time  (long fetch). </a:t>
            </a:r>
            <a:r>
              <a:rPr lang="en-US" sz="1600" dirty="0">
                <a:solidFill>
                  <a:srgbClr val="000000"/>
                </a:solidFill>
                <a:latin typeface="Arial" panose="020B0604020202020204" pitchFamily="34" charset="0"/>
              </a:rPr>
              <a:t>​</a:t>
            </a:r>
          </a:p>
          <a:p>
            <a:pPr fontAlgn="base">
              <a:buFont typeface="Arial" panose="020B0604020202020204" pitchFamily="34" charset="0"/>
              <a:buChar char="•"/>
            </a:pPr>
            <a:r>
              <a:rPr lang="en-GB" sz="1600" dirty="0">
                <a:solidFill>
                  <a:srgbClr val="000000"/>
                </a:solidFill>
                <a:latin typeface="Arial" panose="020B0604020202020204" pitchFamily="34" charset="0"/>
              </a:rPr>
              <a:t>They have a short wavelength and are high and steep </a:t>
            </a:r>
            <a:r>
              <a:rPr lang="en-US" sz="1600" dirty="0">
                <a:solidFill>
                  <a:srgbClr val="000000"/>
                </a:solidFill>
                <a:latin typeface="Arial" panose="020B0604020202020204" pitchFamily="34" charset="0"/>
              </a:rPr>
              <a:t>.</a:t>
            </a:r>
          </a:p>
          <a:p>
            <a:pPr fontAlgn="base">
              <a:buFont typeface="Arial" panose="020B0604020202020204" pitchFamily="34" charset="0"/>
              <a:buChar char="•"/>
            </a:pPr>
            <a:r>
              <a:rPr lang="en-GB" sz="1600" dirty="0">
                <a:solidFill>
                  <a:srgbClr val="000000"/>
                </a:solidFill>
                <a:latin typeface="Arial" panose="020B0604020202020204" pitchFamily="34" charset="0"/>
              </a:rPr>
              <a:t>They have a stronger backwash than swash. </a:t>
            </a:r>
            <a:r>
              <a:rPr lang="en-US" sz="1600" dirty="0">
                <a:solidFill>
                  <a:srgbClr val="000000"/>
                </a:solidFill>
                <a:latin typeface="Arial" panose="020B0604020202020204" pitchFamily="34" charset="0"/>
              </a:rPr>
              <a:t>​</a:t>
            </a:r>
          </a:p>
          <a:p>
            <a:pPr fontAlgn="base">
              <a:buFont typeface="Arial" panose="020B0604020202020204" pitchFamily="34" charset="0"/>
              <a:buChar char="•"/>
            </a:pPr>
            <a:r>
              <a:rPr lang="en-GB" sz="1600" dirty="0">
                <a:solidFill>
                  <a:srgbClr val="000000"/>
                </a:solidFill>
                <a:latin typeface="Arial" panose="020B0604020202020204" pitchFamily="34" charset="0"/>
              </a:rPr>
              <a:t>They tend to erode the coast</a:t>
            </a:r>
          </a:p>
          <a:p>
            <a:pPr fontAlgn="base">
              <a:buFont typeface="Arial" panose="020B0604020202020204" pitchFamily="34" charset="0"/>
              <a:buChar char="•"/>
            </a:pPr>
            <a:r>
              <a:rPr lang="en-GB" sz="1600" dirty="0">
                <a:solidFill>
                  <a:srgbClr val="000000"/>
                </a:solidFill>
                <a:latin typeface="Arial" panose="020B0604020202020204" pitchFamily="34" charset="0"/>
              </a:rPr>
              <a:t>These waves are created in storm conditions. </a:t>
            </a:r>
            <a:r>
              <a:rPr lang="en-US" sz="1600" dirty="0">
                <a:solidFill>
                  <a:srgbClr val="000000"/>
                </a:solidFill>
                <a:latin typeface="Arial" panose="020B0604020202020204" pitchFamily="34" charset="0"/>
              </a:rPr>
              <a:t>​</a:t>
            </a:r>
          </a:p>
        </p:txBody>
      </p:sp>
      <p:sp>
        <p:nvSpPr>
          <p:cNvPr id="9" name="Rectangle 8">
            <a:extLst>
              <a:ext uri="{FF2B5EF4-FFF2-40B4-BE49-F238E27FC236}">
                <a16:creationId xmlns:a16="http://schemas.microsoft.com/office/drawing/2014/main" id="{A4B2C454-3B84-4623-B711-1BB38FC8EBA1}"/>
              </a:ext>
            </a:extLst>
          </p:cNvPr>
          <p:cNvSpPr/>
          <p:nvPr/>
        </p:nvSpPr>
        <p:spPr>
          <a:xfrm>
            <a:off x="100361" y="3419040"/>
            <a:ext cx="3501483" cy="2862322"/>
          </a:xfrm>
          <a:prstGeom prst="rect">
            <a:avLst/>
          </a:prstGeom>
          <a:ln>
            <a:solidFill>
              <a:schemeClr val="tx1"/>
            </a:solidFill>
          </a:ln>
        </p:spPr>
        <p:txBody>
          <a:bodyPr wrap="square">
            <a:spAutoFit/>
          </a:bodyPr>
          <a:lstStyle/>
          <a:p>
            <a:pPr fontAlgn="base">
              <a:buFont typeface="Arial" panose="020B0604020202020204" pitchFamily="34" charset="0"/>
              <a:buChar char="•"/>
            </a:pPr>
            <a:r>
              <a:rPr lang="en-GB" dirty="0">
                <a:solidFill>
                  <a:srgbClr val="000000"/>
                </a:solidFill>
                <a:latin typeface="Arial" panose="020B0604020202020204" pitchFamily="34" charset="0"/>
              </a:rPr>
              <a:t>They are created in calm weather and are less powerful than destructive waves. </a:t>
            </a:r>
            <a:r>
              <a:rPr lang="en-US" dirty="0">
                <a:solidFill>
                  <a:srgbClr val="000000"/>
                </a:solidFill>
                <a:latin typeface="Arial" panose="020B0604020202020204" pitchFamily="34" charset="0"/>
              </a:rPr>
              <a:t>​</a:t>
            </a:r>
          </a:p>
          <a:p>
            <a:pPr fontAlgn="base">
              <a:buFont typeface="Arial" panose="020B0604020202020204" pitchFamily="34" charset="0"/>
              <a:buChar char="•"/>
            </a:pPr>
            <a:r>
              <a:rPr lang="en-GB" dirty="0">
                <a:solidFill>
                  <a:srgbClr val="000000"/>
                </a:solidFill>
                <a:latin typeface="Arial" panose="020B0604020202020204" pitchFamily="34" charset="0"/>
              </a:rPr>
              <a:t>They have a swash that is stronger than the backwash.</a:t>
            </a:r>
          </a:p>
          <a:p>
            <a:pPr fontAlgn="base">
              <a:buFont typeface="Arial" panose="020B0604020202020204" pitchFamily="34" charset="0"/>
              <a:buChar char="•"/>
            </a:pPr>
            <a:r>
              <a:rPr lang="en-GB" dirty="0">
                <a:solidFill>
                  <a:srgbClr val="000000"/>
                </a:solidFill>
                <a:latin typeface="Arial" panose="020B0604020202020204" pitchFamily="34" charset="0"/>
              </a:rPr>
              <a:t>They break on the shore and deposit material, building up beaches.</a:t>
            </a:r>
            <a:r>
              <a:rPr lang="en-US" dirty="0">
                <a:solidFill>
                  <a:srgbClr val="000000"/>
                </a:solidFill>
                <a:latin typeface="Arial" panose="020B0604020202020204" pitchFamily="34" charset="0"/>
              </a:rPr>
              <a:t>​</a:t>
            </a:r>
          </a:p>
          <a:p>
            <a:pPr fontAlgn="base">
              <a:buFont typeface="Arial" panose="020B0604020202020204" pitchFamily="34" charset="0"/>
              <a:buChar char="•"/>
            </a:pPr>
            <a:r>
              <a:rPr lang="en-GB" dirty="0">
                <a:solidFill>
                  <a:srgbClr val="000000"/>
                </a:solidFill>
                <a:latin typeface="Arial" panose="020B0604020202020204" pitchFamily="34" charset="0"/>
              </a:rPr>
              <a:t>They have a long wavelength, and are low in height</a:t>
            </a:r>
            <a:r>
              <a:rPr lang="en-US" dirty="0">
                <a:solidFill>
                  <a:srgbClr val="000000"/>
                </a:solidFill>
                <a:latin typeface="Arial" panose="020B0604020202020204" pitchFamily="34" charset="0"/>
              </a:rPr>
              <a:t>​</a:t>
            </a:r>
          </a:p>
        </p:txBody>
      </p:sp>
      <p:pic>
        <p:nvPicPr>
          <p:cNvPr id="10" name="Picture 9">
            <a:extLst>
              <a:ext uri="{FF2B5EF4-FFF2-40B4-BE49-F238E27FC236}">
                <a16:creationId xmlns:a16="http://schemas.microsoft.com/office/drawing/2014/main" id="{B8F4F691-A0CD-4BAC-88FA-037C931413B4}"/>
              </a:ext>
            </a:extLst>
          </p:cNvPr>
          <p:cNvPicPr>
            <a:picLocks noChangeAspect="1"/>
          </p:cNvPicPr>
          <p:nvPr/>
        </p:nvPicPr>
        <p:blipFill rotWithShape="1">
          <a:blip r:embed="rId4"/>
          <a:srcRect l="76748" t="46201" r="1780" b="45843"/>
          <a:stretch/>
        </p:blipFill>
        <p:spPr>
          <a:xfrm>
            <a:off x="100362" y="6504217"/>
            <a:ext cx="6689690" cy="1408392"/>
          </a:xfrm>
          <a:prstGeom prst="rect">
            <a:avLst/>
          </a:prstGeom>
        </p:spPr>
      </p:pic>
      <p:sp>
        <p:nvSpPr>
          <p:cNvPr id="11" name="TextBox 10">
            <a:extLst>
              <a:ext uri="{FF2B5EF4-FFF2-40B4-BE49-F238E27FC236}">
                <a16:creationId xmlns:a16="http://schemas.microsoft.com/office/drawing/2014/main" id="{B0785823-4E68-44DD-B350-ECF88C297C2F}"/>
              </a:ext>
            </a:extLst>
          </p:cNvPr>
          <p:cNvSpPr txBox="1"/>
          <p:nvPr/>
        </p:nvSpPr>
        <p:spPr>
          <a:xfrm>
            <a:off x="2743948" y="6209708"/>
            <a:ext cx="1715791" cy="369332"/>
          </a:xfrm>
          <a:prstGeom prst="rect">
            <a:avLst/>
          </a:prstGeom>
          <a:noFill/>
        </p:spPr>
        <p:txBody>
          <a:bodyPr wrap="none" rtlCol="0">
            <a:spAutoFit/>
          </a:bodyPr>
          <a:lstStyle/>
          <a:p>
            <a:r>
              <a:rPr lang="en-GB" dirty="0"/>
              <a:t>Types of erosion</a:t>
            </a:r>
          </a:p>
        </p:txBody>
      </p:sp>
      <p:sp>
        <p:nvSpPr>
          <p:cNvPr id="12" name="Rectangle 11">
            <a:extLst>
              <a:ext uri="{FF2B5EF4-FFF2-40B4-BE49-F238E27FC236}">
                <a16:creationId xmlns:a16="http://schemas.microsoft.com/office/drawing/2014/main" id="{02571B03-A6D3-4C72-945C-5A3CE1CBA435}"/>
              </a:ext>
            </a:extLst>
          </p:cNvPr>
          <p:cNvSpPr/>
          <p:nvPr/>
        </p:nvSpPr>
        <p:spPr>
          <a:xfrm>
            <a:off x="82593" y="7992547"/>
            <a:ext cx="6707458" cy="1776547"/>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u="sng" dirty="0">
                <a:solidFill>
                  <a:sysClr val="windowText" lastClr="000000"/>
                </a:solidFill>
              </a:rPr>
              <a:t>Model 4-mark answer</a:t>
            </a:r>
          </a:p>
          <a:p>
            <a:pPr algn="ctr"/>
            <a:endParaRPr lang="en-US" sz="1400" b="1" u="sng" dirty="0">
              <a:solidFill>
                <a:sysClr val="windowText" lastClr="000000"/>
              </a:solidFill>
            </a:endParaRPr>
          </a:p>
          <a:p>
            <a:pPr marL="285750" indent="-285750">
              <a:buFont typeface="Arial" panose="020B0604020202020204" pitchFamily="34" charset="0"/>
              <a:buChar char="•"/>
            </a:pPr>
            <a:r>
              <a:rPr lang="en-US" sz="1400" dirty="0">
                <a:solidFill>
                  <a:sysClr val="windowText" lastClr="000000"/>
                </a:solidFill>
              </a:rPr>
              <a:t>Concordant coastlines contain bands of hard and soft rock, running parallel to the coast. (1)</a:t>
            </a:r>
          </a:p>
          <a:p>
            <a:pPr marL="285750" indent="-285750">
              <a:buFont typeface="Arial" panose="020B0604020202020204" pitchFamily="34" charset="0"/>
              <a:buChar char="•"/>
            </a:pPr>
            <a:r>
              <a:rPr lang="en-US" sz="1400" dirty="0">
                <a:solidFill>
                  <a:sysClr val="windowText" lastClr="000000"/>
                </a:solidFill>
              </a:rPr>
              <a:t>This means that erosion happens at a uniform rate, creating an even coastline. (1)</a:t>
            </a:r>
          </a:p>
          <a:p>
            <a:pPr marL="285750" indent="-285750">
              <a:buFont typeface="Arial" panose="020B0604020202020204" pitchFamily="34" charset="0"/>
              <a:buChar char="•"/>
            </a:pPr>
            <a:r>
              <a:rPr lang="en-US" sz="1400" dirty="0">
                <a:solidFill>
                  <a:sysClr val="windowText" lastClr="000000"/>
                </a:solidFill>
              </a:rPr>
              <a:t>Discordant coastlines alternative bands of hard and soft rock, at a perpendicular angle. (1)</a:t>
            </a:r>
          </a:p>
          <a:p>
            <a:pPr marL="285750" indent="-285750">
              <a:buFont typeface="Arial" panose="020B0604020202020204" pitchFamily="34" charset="0"/>
              <a:buChar char="•"/>
            </a:pPr>
            <a:r>
              <a:rPr lang="en-US" sz="1400" dirty="0">
                <a:solidFill>
                  <a:sysClr val="windowText" lastClr="000000"/>
                </a:solidFill>
              </a:rPr>
              <a:t>This means that erosion happens at different rates, creating headlands and bays. (1)</a:t>
            </a:r>
          </a:p>
        </p:txBody>
      </p:sp>
    </p:spTree>
    <p:extLst>
      <p:ext uri="{BB962C8B-B14F-4D97-AF65-F5344CB8AC3E}">
        <p14:creationId xmlns:p14="http://schemas.microsoft.com/office/powerpoint/2010/main" val="17151868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7401BF-3906-4C68-92D2-C3028DAE7646}"/>
              </a:ext>
            </a:extLst>
          </p:cNvPr>
          <p:cNvSpPr>
            <a:spLocks noGrp="1"/>
          </p:cNvSpPr>
          <p:nvPr>
            <p:ph type="sldNum" sz="quarter" idx="12"/>
          </p:nvPr>
        </p:nvSpPr>
        <p:spPr/>
        <p:txBody>
          <a:bodyPr/>
          <a:lstStyle/>
          <a:p>
            <a:fld id="{F33F0E25-3455-4652-BAB5-8FEF2E191005}" type="slidenum">
              <a:rPr lang="en-GB" smtClean="0"/>
              <a:t>19</a:t>
            </a:fld>
            <a:endParaRPr lang="en-GB"/>
          </a:p>
        </p:txBody>
      </p:sp>
      <p:sp>
        <p:nvSpPr>
          <p:cNvPr id="3" name="Title 3">
            <a:extLst>
              <a:ext uri="{FF2B5EF4-FFF2-40B4-BE49-F238E27FC236}">
                <a16:creationId xmlns:a16="http://schemas.microsoft.com/office/drawing/2014/main" id="{87D239C3-3A3D-4FD7-9219-A30F75901D58}"/>
              </a:ext>
            </a:extLst>
          </p:cNvPr>
          <p:cNvSpPr txBox="1">
            <a:spLocks/>
          </p:cNvSpPr>
          <p:nvPr/>
        </p:nvSpPr>
        <p:spPr>
          <a:xfrm>
            <a:off x="100362" y="100361"/>
            <a:ext cx="6650686" cy="820369"/>
          </a:xfrm>
          <a:prstGeom prst="rect">
            <a:avLst/>
          </a:prstGeom>
          <a:ln>
            <a:solidFill>
              <a:schemeClr val="tx1"/>
            </a:solidFill>
          </a:ln>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u="sng" dirty="0">
                <a:latin typeface="Comic Sans MS" panose="030F0902030302020204" pitchFamily="66" charset="0"/>
              </a:rPr>
              <a:t>Lesson 4: Erosion on a discordant coastline</a:t>
            </a:r>
          </a:p>
        </p:txBody>
      </p:sp>
      <p:pic>
        <p:nvPicPr>
          <p:cNvPr id="4" name="Picture 2">
            <a:extLst>
              <a:ext uri="{FF2B5EF4-FFF2-40B4-BE49-F238E27FC236}">
                <a16:creationId xmlns:a16="http://schemas.microsoft.com/office/drawing/2014/main" id="{C04B8E70-87B0-4320-A847-88D729AE0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62" y="1062198"/>
            <a:ext cx="1549051" cy="18233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BE1C4D58-EBEA-44A0-AA14-C373D1A3C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0689" y="1062198"/>
            <a:ext cx="1545017" cy="18233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2014C2EF-8378-4A5B-B45C-6B6FEDCA8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295" y="1062198"/>
            <a:ext cx="1545017" cy="18233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5A719ACD-BC22-4D31-A04B-DCADFA768F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6031" y="1062198"/>
            <a:ext cx="1545017" cy="18314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010E0F8B-0F69-4ACD-80B0-E46772277299}"/>
              </a:ext>
            </a:extLst>
          </p:cNvPr>
          <p:cNvSpPr/>
          <p:nvPr/>
        </p:nvSpPr>
        <p:spPr>
          <a:xfrm>
            <a:off x="100362" y="3035096"/>
            <a:ext cx="6650685" cy="63161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i="1" dirty="0">
                <a:solidFill>
                  <a:schemeClr val="tx1"/>
                </a:solidFill>
              </a:rPr>
              <a:t>Task:</a:t>
            </a:r>
          </a:p>
          <a:p>
            <a:pPr marL="285750" indent="-285750">
              <a:buFont typeface="Arial" panose="020B0604020202020204" pitchFamily="34" charset="0"/>
              <a:buChar char="•"/>
            </a:pPr>
            <a:r>
              <a:rPr lang="en-US" b="1" i="1" dirty="0">
                <a:solidFill>
                  <a:schemeClr val="tx1"/>
                </a:solidFill>
              </a:rPr>
              <a:t>Using the 4 images, describe which type of erosion each image is showing and why you think this. </a:t>
            </a:r>
          </a:p>
          <a:p>
            <a:pPr marL="285750" indent="-285750">
              <a:buFont typeface="Arial" panose="020B0604020202020204" pitchFamily="34" charset="0"/>
              <a:buChar char="•"/>
            </a:pPr>
            <a:r>
              <a:rPr lang="en-US" b="1" i="1" dirty="0">
                <a:solidFill>
                  <a:schemeClr val="tx1"/>
                </a:solidFill>
              </a:rPr>
              <a:t>Remember, the 4 types of erosion are hydraulic action, abrasion, attrition and corrosion.</a:t>
            </a:r>
          </a:p>
          <a:p>
            <a:endParaRPr lang="en-US" b="1" i="1" dirty="0">
              <a:solidFill>
                <a:schemeClr val="tx1"/>
              </a:solidFill>
            </a:endParaRPr>
          </a:p>
          <a:p>
            <a:r>
              <a:rPr lang="en-US" dirty="0">
                <a:solidFill>
                  <a:schemeClr val="tx1"/>
                </a:solidFill>
              </a:rPr>
              <a:t>Image 1 is ________________. I think this because ______________ ________________________________________________________________________________________________________________</a:t>
            </a:r>
          </a:p>
          <a:p>
            <a:endParaRPr lang="en-US" dirty="0">
              <a:solidFill>
                <a:schemeClr val="tx1"/>
              </a:solidFill>
            </a:endParaRPr>
          </a:p>
          <a:p>
            <a:r>
              <a:rPr lang="en-US" dirty="0">
                <a:solidFill>
                  <a:schemeClr val="tx1"/>
                </a:solidFill>
              </a:rPr>
              <a:t>Image 2 is ________________. I think this because ______________ ________________________________________________________________________________________________________________</a:t>
            </a:r>
          </a:p>
          <a:p>
            <a:endParaRPr lang="en-US" dirty="0">
              <a:solidFill>
                <a:schemeClr val="tx1"/>
              </a:solidFill>
            </a:endParaRPr>
          </a:p>
          <a:p>
            <a:r>
              <a:rPr lang="en-US" dirty="0">
                <a:solidFill>
                  <a:schemeClr val="tx1"/>
                </a:solidFill>
              </a:rPr>
              <a:t>Image 3 is ________________. I think this because ______________ ________________________________________________________________________________________________________________</a:t>
            </a:r>
          </a:p>
          <a:p>
            <a:endParaRPr lang="en-US" dirty="0">
              <a:solidFill>
                <a:schemeClr val="tx1"/>
              </a:solidFill>
            </a:endParaRPr>
          </a:p>
          <a:p>
            <a:r>
              <a:rPr lang="en-US" dirty="0">
                <a:solidFill>
                  <a:schemeClr val="tx1"/>
                </a:solidFill>
              </a:rPr>
              <a:t>Image 4 is ________________. I think this because ______________ ________________________________________________________________________________________________________________</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883442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DFDE30-8A6B-46BA-B012-5645AB1E182F}"/>
              </a:ext>
            </a:extLst>
          </p:cNvPr>
          <p:cNvSpPr>
            <a:spLocks noGrp="1"/>
          </p:cNvSpPr>
          <p:nvPr>
            <p:ph type="sldNum" sz="quarter" idx="12"/>
          </p:nvPr>
        </p:nvSpPr>
        <p:spPr/>
        <p:txBody>
          <a:bodyPr/>
          <a:lstStyle/>
          <a:p>
            <a:fld id="{F33F0E25-3455-4652-BAB5-8FEF2E191005}" type="slidenum">
              <a:rPr lang="en-GB" smtClean="0"/>
              <a:t>2</a:t>
            </a:fld>
            <a:endParaRPr lang="en-GB"/>
          </a:p>
        </p:txBody>
      </p:sp>
      <p:sp>
        <p:nvSpPr>
          <p:cNvPr id="3" name="TextBox 2">
            <a:extLst>
              <a:ext uri="{FF2B5EF4-FFF2-40B4-BE49-F238E27FC236}">
                <a16:creationId xmlns:a16="http://schemas.microsoft.com/office/drawing/2014/main" id="{3E17AE58-87B2-4976-90A7-3800634644F2}"/>
              </a:ext>
            </a:extLst>
          </p:cNvPr>
          <p:cNvSpPr txBox="1"/>
          <p:nvPr/>
        </p:nvSpPr>
        <p:spPr>
          <a:xfrm>
            <a:off x="2910589" y="195072"/>
            <a:ext cx="1036822" cy="369332"/>
          </a:xfrm>
          <a:prstGeom prst="rect">
            <a:avLst/>
          </a:prstGeom>
          <a:noFill/>
        </p:spPr>
        <p:txBody>
          <a:bodyPr wrap="none" rtlCol="0">
            <a:spAutoFit/>
          </a:bodyPr>
          <a:lstStyle/>
          <a:p>
            <a:r>
              <a:rPr lang="en-GB" b="1" u="sng" dirty="0"/>
              <a:t>Contents</a:t>
            </a:r>
          </a:p>
        </p:txBody>
      </p:sp>
      <p:sp>
        <p:nvSpPr>
          <p:cNvPr id="4" name="TextBox 3">
            <a:extLst>
              <a:ext uri="{FF2B5EF4-FFF2-40B4-BE49-F238E27FC236}">
                <a16:creationId xmlns:a16="http://schemas.microsoft.com/office/drawing/2014/main" id="{73577AD0-0C4D-4946-A625-15B0622B8B6A}"/>
              </a:ext>
            </a:extLst>
          </p:cNvPr>
          <p:cNvSpPr txBox="1"/>
          <p:nvPr/>
        </p:nvSpPr>
        <p:spPr>
          <a:xfrm>
            <a:off x="170688" y="950976"/>
            <a:ext cx="6461760" cy="2031325"/>
          </a:xfrm>
          <a:prstGeom prst="rect">
            <a:avLst/>
          </a:prstGeom>
          <a:noFill/>
        </p:spPr>
        <p:txBody>
          <a:bodyPr wrap="square" rtlCol="0">
            <a:spAutoFit/>
          </a:bodyPr>
          <a:lstStyle/>
          <a:p>
            <a:r>
              <a:rPr lang="en-GB" dirty="0"/>
              <a:t>Page 3………………………………… Course spec and programme of study</a:t>
            </a:r>
          </a:p>
          <a:p>
            <a:r>
              <a:rPr lang="en-GB" dirty="0"/>
              <a:t>Page 4………………………………… Lesson 1- Distinctive landscapes</a:t>
            </a:r>
          </a:p>
          <a:p>
            <a:r>
              <a:rPr lang="en-GB" dirty="0"/>
              <a:t>Page 9………………………………… Lesson 2- What are Honeypot sites?</a:t>
            </a:r>
          </a:p>
          <a:p>
            <a:r>
              <a:rPr lang="en-GB" dirty="0"/>
              <a:t>Page 14………………………………. Lesson 3- Introduction to Coasts</a:t>
            </a:r>
          </a:p>
          <a:p>
            <a:r>
              <a:rPr lang="en-GB" dirty="0"/>
              <a:t>Page 19………………………………. Lesson 4- The discordant coastline</a:t>
            </a:r>
          </a:p>
          <a:p>
            <a:r>
              <a:rPr lang="en-GB" dirty="0"/>
              <a:t>Page 23………………………………. Lesson 5- The concordant coastline</a:t>
            </a:r>
          </a:p>
          <a:p>
            <a:endParaRPr lang="en-GB" dirty="0"/>
          </a:p>
        </p:txBody>
      </p:sp>
    </p:spTree>
    <p:extLst>
      <p:ext uri="{BB962C8B-B14F-4D97-AF65-F5344CB8AC3E}">
        <p14:creationId xmlns:p14="http://schemas.microsoft.com/office/powerpoint/2010/main" val="665540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C1B2CA-B446-40BD-850F-9EF083F0EFB8}"/>
              </a:ext>
            </a:extLst>
          </p:cNvPr>
          <p:cNvSpPr>
            <a:spLocks noGrp="1"/>
          </p:cNvSpPr>
          <p:nvPr>
            <p:ph type="sldNum" sz="quarter" idx="12"/>
          </p:nvPr>
        </p:nvSpPr>
        <p:spPr/>
        <p:txBody>
          <a:bodyPr/>
          <a:lstStyle/>
          <a:p>
            <a:fld id="{F33F0E25-3455-4652-BAB5-8FEF2E191005}" type="slidenum">
              <a:rPr lang="en-GB" smtClean="0"/>
              <a:t>20</a:t>
            </a:fld>
            <a:endParaRPr lang="en-GB"/>
          </a:p>
        </p:txBody>
      </p:sp>
      <p:pic>
        <p:nvPicPr>
          <p:cNvPr id="5" name="Picture 4" descr="A screenshot of a cell phone&#10;&#10;Description automatically generated">
            <a:extLst>
              <a:ext uri="{FF2B5EF4-FFF2-40B4-BE49-F238E27FC236}">
                <a16:creationId xmlns:a16="http://schemas.microsoft.com/office/drawing/2014/main" id="{C64593DC-E745-4C30-A0C1-40893B9EA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27" y="128587"/>
            <a:ext cx="6612065" cy="3309557"/>
          </a:xfrm>
          <a:prstGeom prst="rect">
            <a:avLst/>
          </a:prstGeom>
          <a:ln>
            <a:solidFill>
              <a:schemeClr val="tx1"/>
            </a:solidFill>
          </a:ln>
        </p:spPr>
      </p:pic>
      <p:sp>
        <p:nvSpPr>
          <p:cNvPr id="6" name="Rectangle 5">
            <a:extLst>
              <a:ext uri="{FF2B5EF4-FFF2-40B4-BE49-F238E27FC236}">
                <a16:creationId xmlns:a16="http://schemas.microsoft.com/office/drawing/2014/main" id="{0B9B70A5-55B6-4889-9FA1-4EAD53CACD87}"/>
              </a:ext>
            </a:extLst>
          </p:cNvPr>
          <p:cNvSpPr/>
          <p:nvPr/>
        </p:nvSpPr>
        <p:spPr>
          <a:xfrm>
            <a:off x="105727" y="3621227"/>
            <a:ext cx="6612064" cy="556017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i="1" dirty="0">
                <a:solidFill>
                  <a:schemeClr val="tx1"/>
                </a:solidFill>
              </a:rPr>
              <a:t>Task:</a:t>
            </a:r>
          </a:p>
          <a:p>
            <a:pPr marL="285750" indent="-285750">
              <a:buFont typeface="Arial" panose="020B0604020202020204" pitchFamily="34" charset="0"/>
              <a:buChar char="•"/>
            </a:pPr>
            <a:r>
              <a:rPr lang="en-US" sz="1600" b="1" i="1" dirty="0">
                <a:solidFill>
                  <a:schemeClr val="tx1"/>
                </a:solidFill>
              </a:rPr>
              <a:t>Using the diagram on screen, write a step by step process as to how headlands and bays are created.</a:t>
            </a:r>
          </a:p>
          <a:p>
            <a:pPr marL="285750" indent="-285750">
              <a:buFont typeface="Arial" panose="020B0604020202020204" pitchFamily="34" charset="0"/>
              <a:buChar char="•"/>
            </a:pPr>
            <a:r>
              <a:rPr lang="en-US" sz="1600" b="1" i="1" dirty="0">
                <a:solidFill>
                  <a:schemeClr val="tx1"/>
                </a:solidFill>
              </a:rPr>
              <a:t>Make sure you include the following key terms: ‘hard rock, soft rock, headland, bay, beach, erosion, wave action.’ </a:t>
            </a:r>
          </a:p>
          <a:p>
            <a:pPr marL="285750" indent="-285750">
              <a:buFont typeface="Arial" panose="020B0604020202020204" pitchFamily="34" charset="0"/>
              <a:buChar char="•"/>
            </a:pPr>
            <a:endParaRPr lang="en-US" sz="1600" b="1" i="1" dirty="0">
              <a:solidFill>
                <a:schemeClr val="tx1"/>
              </a:solidFill>
            </a:endParaRPr>
          </a:p>
          <a:p>
            <a:r>
              <a:rPr lang="en-US" sz="1600" dirty="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sz="1600" dirty="0">
                <a:solidFill>
                  <a:schemeClr val="tx1"/>
                </a:solidFill>
              </a:rPr>
              <a:t>_____________________________________________________________________________________________________________________________________________________________________________________________</a:t>
            </a:r>
          </a:p>
          <a:p>
            <a:r>
              <a:rPr lang="en-US" sz="1600" dirty="0">
                <a:solidFill>
                  <a:schemeClr val="tx1"/>
                </a:solidFill>
              </a:rPr>
              <a:t>_____________________________________________________________________________________________________________________________________________________________________________________________</a:t>
            </a:r>
          </a:p>
          <a:p>
            <a:r>
              <a:rPr lang="en-US" sz="1600" dirty="0">
                <a:solidFill>
                  <a:schemeClr val="tx1"/>
                </a:solidFill>
              </a:rPr>
              <a:t>_____________________________________________________________________________________________________________________________________________________________________________________________</a:t>
            </a:r>
          </a:p>
          <a:p>
            <a:r>
              <a:rPr lang="en-US" sz="1600" dirty="0">
                <a:solidFill>
                  <a:schemeClr val="tx1"/>
                </a:solidFill>
              </a:rPr>
              <a:t>_______________________________________________________________</a:t>
            </a:r>
          </a:p>
          <a:p>
            <a:endParaRPr lang="en-US" sz="1600" dirty="0">
              <a:solidFill>
                <a:schemeClr val="tx1"/>
              </a:solidFill>
            </a:endParaRPr>
          </a:p>
        </p:txBody>
      </p:sp>
    </p:spTree>
    <p:extLst>
      <p:ext uri="{BB962C8B-B14F-4D97-AF65-F5344CB8AC3E}">
        <p14:creationId xmlns:p14="http://schemas.microsoft.com/office/powerpoint/2010/main" val="2482677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EB5FBC-C171-4E02-96FE-C61930446FED}"/>
              </a:ext>
            </a:extLst>
          </p:cNvPr>
          <p:cNvSpPr>
            <a:spLocks noGrp="1"/>
          </p:cNvSpPr>
          <p:nvPr>
            <p:ph type="sldNum" sz="quarter" idx="12"/>
          </p:nvPr>
        </p:nvSpPr>
        <p:spPr/>
        <p:txBody>
          <a:bodyPr/>
          <a:lstStyle/>
          <a:p>
            <a:fld id="{F33F0E25-3455-4652-BAB5-8FEF2E191005}" type="slidenum">
              <a:rPr lang="en-GB" smtClean="0"/>
              <a:t>21</a:t>
            </a:fld>
            <a:endParaRPr lang="en-GB"/>
          </a:p>
        </p:txBody>
      </p:sp>
      <p:sp>
        <p:nvSpPr>
          <p:cNvPr id="3" name="TextBox 2">
            <a:extLst>
              <a:ext uri="{FF2B5EF4-FFF2-40B4-BE49-F238E27FC236}">
                <a16:creationId xmlns:a16="http://schemas.microsoft.com/office/drawing/2014/main" id="{7093E1F5-21D1-4A1B-9364-D871F4A0DF14}"/>
              </a:ext>
            </a:extLst>
          </p:cNvPr>
          <p:cNvSpPr txBox="1"/>
          <p:nvPr/>
        </p:nvSpPr>
        <p:spPr>
          <a:xfrm>
            <a:off x="2217225" y="0"/>
            <a:ext cx="2423549" cy="369332"/>
          </a:xfrm>
          <a:prstGeom prst="rect">
            <a:avLst/>
          </a:prstGeom>
          <a:noFill/>
        </p:spPr>
        <p:txBody>
          <a:bodyPr wrap="none" rtlCol="0">
            <a:spAutoFit/>
          </a:bodyPr>
          <a:lstStyle/>
          <a:p>
            <a:r>
              <a:rPr lang="en-GB" u="sng" dirty="0"/>
              <a:t>Erosion of the headland</a:t>
            </a:r>
          </a:p>
        </p:txBody>
      </p:sp>
      <p:pic>
        <p:nvPicPr>
          <p:cNvPr id="4" name="Picture 2">
            <a:extLst>
              <a:ext uri="{FF2B5EF4-FFF2-40B4-BE49-F238E27FC236}">
                <a16:creationId xmlns:a16="http://schemas.microsoft.com/office/drawing/2014/main" id="{E40FF580-D25F-4E07-95BE-004AEDBBA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48" y="818156"/>
            <a:ext cx="6663302" cy="14549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B6E159F-6A10-4FD3-B221-FDE4B8CAF699}"/>
              </a:ext>
            </a:extLst>
          </p:cNvPr>
          <p:cNvSpPr/>
          <p:nvPr/>
        </p:nvSpPr>
        <p:spPr>
          <a:xfrm>
            <a:off x="97349" y="2403493"/>
            <a:ext cx="6663302" cy="13150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a:solidFill>
                  <a:schemeClr val="tx1"/>
                </a:solidFill>
              </a:rPr>
              <a:t>Large ________ form due to the processes of ___________________ and ________, meaning that the waves and the rocks picked up by the water force their way in and break pieces of ______ away. </a:t>
            </a:r>
          </a:p>
          <a:p>
            <a:endParaRPr lang="en-US" sz="1600" dirty="0">
              <a:solidFill>
                <a:schemeClr val="tx1"/>
              </a:solidFill>
            </a:endParaRPr>
          </a:p>
          <a:p>
            <a:r>
              <a:rPr lang="en-US" sz="1600" dirty="0">
                <a:solidFill>
                  <a:srgbClr val="FF0000"/>
                </a:solidFill>
              </a:rPr>
              <a:t>rock, hydraulic action, cracks, abrasion.</a:t>
            </a:r>
          </a:p>
        </p:txBody>
      </p:sp>
      <p:sp>
        <p:nvSpPr>
          <p:cNvPr id="7" name="Oval 6">
            <a:extLst>
              <a:ext uri="{FF2B5EF4-FFF2-40B4-BE49-F238E27FC236}">
                <a16:creationId xmlns:a16="http://schemas.microsoft.com/office/drawing/2014/main" id="{CDF4C936-82D5-457D-BCE9-15B9EB95D6A8}"/>
              </a:ext>
            </a:extLst>
          </p:cNvPr>
          <p:cNvSpPr/>
          <p:nvPr/>
        </p:nvSpPr>
        <p:spPr>
          <a:xfrm>
            <a:off x="6283443" y="3288792"/>
            <a:ext cx="477207" cy="4297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a:t>
            </a:r>
          </a:p>
        </p:txBody>
      </p:sp>
      <p:sp>
        <p:nvSpPr>
          <p:cNvPr id="8" name="Rectangle 7">
            <a:extLst>
              <a:ext uri="{FF2B5EF4-FFF2-40B4-BE49-F238E27FC236}">
                <a16:creationId xmlns:a16="http://schemas.microsoft.com/office/drawing/2014/main" id="{C0147240-6B9B-4E35-A341-9FE736B096C0}"/>
              </a:ext>
            </a:extLst>
          </p:cNvPr>
          <p:cNvSpPr/>
          <p:nvPr/>
        </p:nvSpPr>
        <p:spPr>
          <a:xfrm>
            <a:off x="97347" y="3848973"/>
            <a:ext cx="6663303" cy="13150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a:solidFill>
                  <a:schemeClr val="tx1"/>
                </a:solidFill>
              </a:rPr>
              <a:t>Through continued __________ , the _______ in the rock opens into a _______. These are often _______ in size and allow further erosion to take place ________ the headland.</a:t>
            </a:r>
          </a:p>
          <a:p>
            <a:endParaRPr lang="en-US" sz="1600" dirty="0">
              <a:solidFill>
                <a:schemeClr val="tx1"/>
              </a:solidFill>
            </a:endParaRPr>
          </a:p>
          <a:p>
            <a:r>
              <a:rPr lang="en-US" sz="1600" dirty="0">
                <a:solidFill>
                  <a:srgbClr val="FF0000"/>
                </a:solidFill>
              </a:rPr>
              <a:t>erosion, inside, cave, large, crack.</a:t>
            </a:r>
          </a:p>
        </p:txBody>
      </p:sp>
      <p:sp>
        <p:nvSpPr>
          <p:cNvPr id="9" name="Oval 8">
            <a:extLst>
              <a:ext uri="{FF2B5EF4-FFF2-40B4-BE49-F238E27FC236}">
                <a16:creationId xmlns:a16="http://schemas.microsoft.com/office/drawing/2014/main" id="{B0E3A7E0-C838-40A1-B1BF-548821AD7953}"/>
              </a:ext>
            </a:extLst>
          </p:cNvPr>
          <p:cNvSpPr/>
          <p:nvPr/>
        </p:nvSpPr>
        <p:spPr>
          <a:xfrm>
            <a:off x="6283442" y="4693998"/>
            <a:ext cx="477207" cy="4297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a:t>
            </a:r>
          </a:p>
        </p:txBody>
      </p:sp>
      <p:sp>
        <p:nvSpPr>
          <p:cNvPr id="10" name="Rectangle 9">
            <a:extLst>
              <a:ext uri="{FF2B5EF4-FFF2-40B4-BE49-F238E27FC236}">
                <a16:creationId xmlns:a16="http://schemas.microsoft.com/office/drawing/2014/main" id="{622B4450-E674-4FB9-AC3E-7C6FFFFBEF9D}"/>
              </a:ext>
            </a:extLst>
          </p:cNvPr>
          <p:cNvSpPr/>
          <p:nvPr/>
        </p:nvSpPr>
        <p:spPr>
          <a:xfrm>
            <a:off x="97348" y="5294454"/>
            <a:ext cx="6663302" cy="131506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a:solidFill>
                  <a:schemeClr val="tx1"/>
                </a:solidFill>
              </a:rPr>
              <a:t>Further ________ inside the cave leads to more ______ crumbling away. This eventually breaks through the other side of the ___________, leaving a feature called an _____.</a:t>
            </a:r>
          </a:p>
          <a:p>
            <a:endParaRPr lang="en-US" sz="1600" dirty="0">
              <a:solidFill>
                <a:schemeClr val="tx1"/>
              </a:solidFill>
            </a:endParaRPr>
          </a:p>
          <a:p>
            <a:r>
              <a:rPr lang="en-US" sz="1600" dirty="0">
                <a:solidFill>
                  <a:srgbClr val="FF0000"/>
                </a:solidFill>
              </a:rPr>
              <a:t>headland, rock, arch, erosion.</a:t>
            </a:r>
          </a:p>
        </p:txBody>
      </p:sp>
      <p:sp>
        <p:nvSpPr>
          <p:cNvPr id="11" name="Oval 10">
            <a:extLst>
              <a:ext uri="{FF2B5EF4-FFF2-40B4-BE49-F238E27FC236}">
                <a16:creationId xmlns:a16="http://schemas.microsoft.com/office/drawing/2014/main" id="{39F63D5B-B433-4DE0-84A3-945F98737523}"/>
              </a:ext>
            </a:extLst>
          </p:cNvPr>
          <p:cNvSpPr/>
          <p:nvPr/>
        </p:nvSpPr>
        <p:spPr>
          <a:xfrm>
            <a:off x="6277531" y="6158495"/>
            <a:ext cx="477207" cy="4297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sp>
        <p:nvSpPr>
          <p:cNvPr id="12" name="Rectangle 11">
            <a:extLst>
              <a:ext uri="{FF2B5EF4-FFF2-40B4-BE49-F238E27FC236}">
                <a16:creationId xmlns:a16="http://schemas.microsoft.com/office/drawing/2014/main" id="{3D0708A7-E6BC-4EB3-9EB9-2B84C3A8367D}"/>
              </a:ext>
            </a:extLst>
          </p:cNvPr>
          <p:cNvSpPr/>
          <p:nvPr/>
        </p:nvSpPr>
        <p:spPr>
          <a:xfrm>
            <a:off x="97347" y="6739934"/>
            <a:ext cx="6657391" cy="131506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a:solidFill>
                  <a:schemeClr val="tx1"/>
                </a:solidFill>
              </a:rPr>
              <a:t>Eventually, the _______ collapses as more _______ takes place at the _______ of the headland. This leaves a disconnected piece of land, which is called a _______. </a:t>
            </a:r>
          </a:p>
          <a:p>
            <a:endParaRPr lang="en-US" sz="1600" dirty="0">
              <a:solidFill>
                <a:schemeClr val="tx1"/>
              </a:solidFill>
            </a:endParaRPr>
          </a:p>
          <a:p>
            <a:r>
              <a:rPr lang="en-US" sz="1600" dirty="0">
                <a:solidFill>
                  <a:srgbClr val="FF0000"/>
                </a:solidFill>
              </a:rPr>
              <a:t>stack, arch, base, erosion.</a:t>
            </a:r>
          </a:p>
        </p:txBody>
      </p:sp>
      <p:sp>
        <p:nvSpPr>
          <p:cNvPr id="13" name="Oval 12">
            <a:extLst>
              <a:ext uri="{FF2B5EF4-FFF2-40B4-BE49-F238E27FC236}">
                <a16:creationId xmlns:a16="http://schemas.microsoft.com/office/drawing/2014/main" id="{65299C15-907A-4D6C-9A0F-5CE3EC0ED5C9}"/>
              </a:ext>
            </a:extLst>
          </p:cNvPr>
          <p:cNvSpPr/>
          <p:nvPr/>
        </p:nvSpPr>
        <p:spPr>
          <a:xfrm>
            <a:off x="6277530" y="7620674"/>
            <a:ext cx="477207" cy="4297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a:t>
            </a:r>
          </a:p>
        </p:txBody>
      </p:sp>
      <p:sp>
        <p:nvSpPr>
          <p:cNvPr id="14" name="Rectangle 13">
            <a:extLst>
              <a:ext uri="{FF2B5EF4-FFF2-40B4-BE49-F238E27FC236}">
                <a16:creationId xmlns:a16="http://schemas.microsoft.com/office/drawing/2014/main" id="{D97DC845-BA5C-4243-9B8A-7E267A136D70}"/>
              </a:ext>
            </a:extLst>
          </p:cNvPr>
          <p:cNvSpPr/>
          <p:nvPr/>
        </p:nvSpPr>
        <p:spPr>
          <a:xfrm>
            <a:off x="97347" y="8164157"/>
            <a:ext cx="6672966" cy="11139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a:solidFill>
                  <a:schemeClr val="tx1"/>
                </a:solidFill>
              </a:rPr>
              <a:t>___________ continues to take place on the _______, eventually leading to it crumbling and __________, creating a feature called a _______.</a:t>
            </a:r>
          </a:p>
          <a:p>
            <a:endParaRPr lang="en-US" sz="1600" dirty="0">
              <a:solidFill>
                <a:schemeClr val="tx1"/>
              </a:solidFill>
            </a:endParaRPr>
          </a:p>
          <a:p>
            <a:r>
              <a:rPr lang="en-US" sz="1600" dirty="0">
                <a:solidFill>
                  <a:srgbClr val="FF0000"/>
                </a:solidFill>
              </a:rPr>
              <a:t>collapsing, Erosion, stack, stump.</a:t>
            </a:r>
          </a:p>
        </p:txBody>
      </p:sp>
      <p:sp>
        <p:nvSpPr>
          <p:cNvPr id="15" name="Oval 14">
            <a:extLst>
              <a:ext uri="{FF2B5EF4-FFF2-40B4-BE49-F238E27FC236}">
                <a16:creationId xmlns:a16="http://schemas.microsoft.com/office/drawing/2014/main" id="{D34D620E-1C87-4AEA-B500-77EE56C5305E}"/>
              </a:ext>
            </a:extLst>
          </p:cNvPr>
          <p:cNvSpPr/>
          <p:nvPr/>
        </p:nvSpPr>
        <p:spPr>
          <a:xfrm>
            <a:off x="6277899" y="8848345"/>
            <a:ext cx="477207" cy="429768"/>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a:t>
            </a:r>
          </a:p>
        </p:txBody>
      </p:sp>
      <p:sp>
        <p:nvSpPr>
          <p:cNvPr id="16" name="TextBox 15">
            <a:extLst>
              <a:ext uri="{FF2B5EF4-FFF2-40B4-BE49-F238E27FC236}">
                <a16:creationId xmlns:a16="http://schemas.microsoft.com/office/drawing/2014/main" id="{BE591FF9-EBE1-47C0-A767-A752E6137062}"/>
              </a:ext>
            </a:extLst>
          </p:cNvPr>
          <p:cNvSpPr txBox="1"/>
          <p:nvPr/>
        </p:nvSpPr>
        <p:spPr>
          <a:xfrm>
            <a:off x="97347" y="369332"/>
            <a:ext cx="6657390" cy="369332"/>
          </a:xfrm>
          <a:prstGeom prst="rect">
            <a:avLst/>
          </a:prstGeom>
          <a:noFill/>
        </p:spPr>
        <p:txBody>
          <a:bodyPr wrap="square" rtlCol="0">
            <a:spAutoFit/>
          </a:bodyPr>
          <a:lstStyle/>
          <a:p>
            <a:r>
              <a:rPr lang="en-GB" b="1" i="1" dirty="0"/>
              <a:t>Task: Match the terms in red with the gaps in sentences</a:t>
            </a:r>
          </a:p>
        </p:txBody>
      </p:sp>
    </p:spTree>
    <p:extLst>
      <p:ext uri="{BB962C8B-B14F-4D97-AF65-F5344CB8AC3E}">
        <p14:creationId xmlns:p14="http://schemas.microsoft.com/office/powerpoint/2010/main" val="3763902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9E5DD6-10BE-4102-ADE0-4078572330D0}"/>
              </a:ext>
            </a:extLst>
          </p:cNvPr>
          <p:cNvSpPr>
            <a:spLocks noGrp="1"/>
          </p:cNvSpPr>
          <p:nvPr>
            <p:ph type="sldNum" sz="quarter" idx="12"/>
          </p:nvPr>
        </p:nvSpPr>
        <p:spPr/>
        <p:txBody>
          <a:bodyPr/>
          <a:lstStyle/>
          <a:p>
            <a:fld id="{F33F0E25-3455-4652-BAB5-8FEF2E191005}" type="slidenum">
              <a:rPr lang="en-GB" smtClean="0"/>
              <a:t>22</a:t>
            </a:fld>
            <a:endParaRPr lang="en-GB"/>
          </a:p>
        </p:txBody>
      </p:sp>
      <p:sp>
        <p:nvSpPr>
          <p:cNvPr id="3" name="TextBox 2">
            <a:extLst>
              <a:ext uri="{FF2B5EF4-FFF2-40B4-BE49-F238E27FC236}">
                <a16:creationId xmlns:a16="http://schemas.microsoft.com/office/drawing/2014/main" id="{A3C937CA-61E6-4270-997C-C969F0AEDB81}"/>
              </a:ext>
            </a:extLst>
          </p:cNvPr>
          <p:cNvSpPr txBox="1"/>
          <p:nvPr/>
        </p:nvSpPr>
        <p:spPr>
          <a:xfrm>
            <a:off x="2639841" y="0"/>
            <a:ext cx="1578317" cy="369332"/>
          </a:xfrm>
          <a:prstGeom prst="rect">
            <a:avLst/>
          </a:prstGeom>
          <a:noFill/>
        </p:spPr>
        <p:txBody>
          <a:bodyPr wrap="none" rtlCol="0">
            <a:spAutoFit/>
          </a:bodyPr>
          <a:lstStyle/>
          <a:p>
            <a:r>
              <a:rPr lang="en-GB" u="sng" dirty="0"/>
              <a:t>GCSE Question</a:t>
            </a:r>
          </a:p>
        </p:txBody>
      </p:sp>
      <p:pic>
        <p:nvPicPr>
          <p:cNvPr id="4" name="Picture 3">
            <a:extLst>
              <a:ext uri="{FF2B5EF4-FFF2-40B4-BE49-F238E27FC236}">
                <a16:creationId xmlns:a16="http://schemas.microsoft.com/office/drawing/2014/main" id="{C708C592-4AEA-4C62-B99E-D92D0EB545DE}"/>
              </a:ext>
            </a:extLst>
          </p:cNvPr>
          <p:cNvPicPr>
            <a:picLocks noChangeAspect="1"/>
          </p:cNvPicPr>
          <p:nvPr/>
        </p:nvPicPr>
        <p:blipFill rotWithShape="1">
          <a:blip r:embed="rId2"/>
          <a:srcRect t="6140"/>
          <a:stretch/>
        </p:blipFill>
        <p:spPr>
          <a:xfrm>
            <a:off x="747130" y="369332"/>
            <a:ext cx="5363738" cy="4165735"/>
          </a:xfrm>
          <a:prstGeom prst="rect">
            <a:avLst/>
          </a:prstGeom>
          <a:ln>
            <a:solidFill>
              <a:schemeClr val="tx1"/>
            </a:solidFill>
          </a:ln>
        </p:spPr>
      </p:pic>
      <p:sp>
        <p:nvSpPr>
          <p:cNvPr id="5" name="Rectangle 4">
            <a:extLst>
              <a:ext uri="{FF2B5EF4-FFF2-40B4-BE49-F238E27FC236}">
                <a16:creationId xmlns:a16="http://schemas.microsoft.com/office/drawing/2014/main" id="{A41C0922-C3E1-4346-B2C4-C78ED8319EB7}"/>
              </a:ext>
            </a:extLst>
          </p:cNvPr>
          <p:cNvSpPr/>
          <p:nvPr/>
        </p:nvSpPr>
        <p:spPr>
          <a:xfrm>
            <a:off x="124745" y="4685134"/>
            <a:ext cx="6641815" cy="461736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i="1" dirty="0">
                <a:solidFill>
                  <a:schemeClr val="tx1"/>
                </a:solidFill>
              </a:rPr>
              <a:t>Using the image, explain the process that leads to the erosion of resistant rock in a headland. (4 marks)</a:t>
            </a:r>
          </a:p>
          <a:p>
            <a:endParaRPr lang="en-US" sz="1600" b="1" i="1" dirty="0">
              <a:solidFill>
                <a:schemeClr val="tx1"/>
              </a:solidFill>
            </a:endParaRPr>
          </a:p>
          <a:p>
            <a:r>
              <a:rPr lang="en-US" sz="1600" dirty="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sz="1600" dirty="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sz="1600" dirty="0">
                <a:solidFill>
                  <a:schemeClr val="tx1"/>
                </a:solidFill>
              </a:rPr>
              <a:t>_____________________________________________________________________________________________________________________________________________________________________________________________</a:t>
            </a:r>
          </a:p>
        </p:txBody>
      </p:sp>
    </p:spTree>
    <p:extLst>
      <p:ext uri="{BB962C8B-B14F-4D97-AF65-F5344CB8AC3E}">
        <p14:creationId xmlns:p14="http://schemas.microsoft.com/office/powerpoint/2010/main" val="2088311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DB9720-2216-4167-91BF-4761AE1E197D}"/>
              </a:ext>
            </a:extLst>
          </p:cNvPr>
          <p:cNvSpPr>
            <a:spLocks noGrp="1"/>
          </p:cNvSpPr>
          <p:nvPr>
            <p:ph type="sldNum" sz="quarter" idx="12"/>
          </p:nvPr>
        </p:nvSpPr>
        <p:spPr/>
        <p:txBody>
          <a:bodyPr/>
          <a:lstStyle/>
          <a:p>
            <a:fld id="{F33F0E25-3455-4652-BAB5-8FEF2E191005}" type="slidenum">
              <a:rPr lang="en-GB" smtClean="0"/>
              <a:t>23</a:t>
            </a:fld>
            <a:endParaRPr lang="en-GB"/>
          </a:p>
        </p:txBody>
      </p:sp>
      <p:sp>
        <p:nvSpPr>
          <p:cNvPr id="3" name="Title 3">
            <a:extLst>
              <a:ext uri="{FF2B5EF4-FFF2-40B4-BE49-F238E27FC236}">
                <a16:creationId xmlns:a16="http://schemas.microsoft.com/office/drawing/2014/main" id="{7C1D33CC-DFE2-41F4-BF77-4C5F54479806}"/>
              </a:ext>
            </a:extLst>
          </p:cNvPr>
          <p:cNvSpPr txBox="1">
            <a:spLocks/>
          </p:cNvSpPr>
          <p:nvPr/>
        </p:nvSpPr>
        <p:spPr>
          <a:xfrm>
            <a:off x="100362" y="100361"/>
            <a:ext cx="6650686" cy="820369"/>
          </a:xfrm>
          <a:prstGeom prst="rect">
            <a:avLst/>
          </a:prstGeom>
          <a:ln>
            <a:solidFill>
              <a:schemeClr val="tx1"/>
            </a:solidFill>
          </a:ln>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800" b="1" u="sng" dirty="0">
                <a:latin typeface="Comic Sans MS" panose="030F0902030302020204" pitchFamily="66" charset="0"/>
              </a:rPr>
              <a:t>Lesson 5: Erosion on a concordant coastline</a:t>
            </a:r>
          </a:p>
        </p:txBody>
      </p:sp>
      <p:pic>
        <p:nvPicPr>
          <p:cNvPr id="5" name="Picture 4">
            <a:extLst>
              <a:ext uri="{FF2B5EF4-FFF2-40B4-BE49-F238E27FC236}">
                <a16:creationId xmlns:a16="http://schemas.microsoft.com/office/drawing/2014/main" id="{E78E3593-2D85-405F-A488-F94CCA95EBA0}"/>
              </a:ext>
            </a:extLst>
          </p:cNvPr>
          <p:cNvPicPr>
            <a:picLocks noChangeAspect="1"/>
          </p:cNvPicPr>
          <p:nvPr/>
        </p:nvPicPr>
        <p:blipFill rotWithShape="1">
          <a:blip r:embed="rId2"/>
          <a:srcRect l="22802" t="53866" r="50000" b="16247"/>
          <a:stretch/>
        </p:blipFill>
        <p:spPr>
          <a:xfrm>
            <a:off x="205627" y="2407917"/>
            <a:ext cx="6440149" cy="4110904"/>
          </a:xfrm>
          <a:prstGeom prst="rect">
            <a:avLst/>
          </a:prstGeom>
        </p:spPr>
      </p:pic>
      <p:pic>
        <p:nvPicPr>
          <p:cNvPr id="6" name="Picture 5">
            <a:extLst>
              <a:ext uri="{FF2B5EF4-FFF2-40B4-BE49-F238E27FC236}">
                <a16:creationId xmlns:a16="http://schemas.microsoft.com/office/drawing/2014/main" id="{037DA2FA-44C6-4019-9617-1CAFF1A7CB84}"/>
              </a:ext>
            </a:extLst>
          </p:cNvPr>
          <p:cNvPicPr>
            <a:picLocks noChangeAspect="1"/>
          </p:cNvPicPr>
          <p:nvPr/>
        </p:nvPicPr>
        <p:blipFill rotWithShape="1">
          <a:blip r:embed="rId3"/>
          <a:srcRect l="13163" t="3001" r="9192" b="2056"/>
          <a:stretch/>
        </p:blipFill>
        <p:spPr>
          <a:xfrm>
            <a:off x="100359" y="6419084"/>
            <a:ext cx="2911066" cy="3361725"/>
          </a:xfrm>
          <a:prstGeom prst="rect">
            <a:avLst/>
          </a:prstGeom>
          <a:ln>
            <a:solidFill>
              <a:schemeClr val="tx1"/>
            </a:solidFill>
          </a:ln>
        </p:spPr>
      </p:pic>
      <p:sp>
        <p:nvSpPr>
          <p:cNvPr id="7" name="Cloud 6">
            <a:extLst>
              <a:ext uri="{FF2B5EF4-FFF2-40B4-BE49-F238E27FC236}">
                <a16:creationId xmlns:a16="http://schemas.microsoft.com/office/drawing/2014/main" id="{A9038574-5400-4BB2-9301-5279471464A8}"/>
              </a:ext>
            </a:extLst>
          </p:cNvPr>
          <p:cNvSpPr/>
          <p:nvPr/>
        </p:nvSpPr>
        <p:spPr>
          <a:xfrm>
            <a:off x="3420177" y="7056437"/>
            <a:ext cx="3142213" cy="202469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Read the information, then turn to the next page for your tasks!</a:t>
            </a:r>
          </a:p>
        </p:txBody>
      </p:sp>
      <p:sp>
        <p:nvSpPr>
          <p:cNvPr id="4" name="Rectangle 3">
            <a:extLst>
              <a:ext uri="{FF2B5EF4-FFF2-40B4-BE49-F238E27FC236}">
                <a16:creationId xmlns:a16="http://schemas.microsoft.com/office/drawing/2014/main" id="{134DF788-545C-4751-833D-AB7CA42429C1}"/>
              </a:ext>
            </a:extLst>
          </p:cNvPr>
          <p:cNvSpPr/>
          <p:nvPr/>
        </p:nvSpPr>
        <p:spPr>
          <a:xfrm>
            <a:off x="100360" y="1036551"/>
            <a:ext cx="6650685" cy="52667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dirty="0">
                <a:solidFill>
                  <a:schemeClr val="tx1"/>
                </a:solidFill>
              </a:rPr>
              <a:t>There are 2 types of wave cut landforms that occur on concordant coastlines. These are:</a:t>
            </a:r>
          </a:p>
          <a:p>
            <a:pPr algn="ctr"/>
            <a:endParaRPr lang="en-US" sz="1600" dirty="0">
              <a:solidFill>
                <a:schemeClr val="tx1"/>
              </a:solidFill>
            </a:endParaRPr>
          </a:p>
          <a:p>
            <a:pPr marL="342900" indent="-342900">
              <a:buFont typeface="Arial" panose="020B0604020202020204" pitchFamily="34" charset="0"/>
              <a:buChar char="•"/>
            </a:pPr>
            <a:r>
              <a:rPr lang="en-US" sz="1600" dirty="0">
                <a:solidFill>
                  <a:schemeClr val="tx1"/>
                </a:solidFill>
              </a:rPr>
              <a:t>Wave cut notches</a:t>
            </a:r>
          </a:p>
          <a:p>
            <a:pPr marL="342900" indent="-342900">
              <a:buFont typeface="Arial" panose="020B0604020202020204" pitchFamily="34" charset="0"/>
              <a:buChar char="•"/>
            </a:pPr>
            <a:r>
              <a:rPr lang="en-US" sz="1600" dirty="0">
                <a:solidFill>
                  <a:schemeClr val="tx1"/>
                </a:solidFill>
              </a:rPr>
              <a:t>Wave cut platforms</a:t>
            </a:r>
          </a:p>
        </p:txBody>
      </p:sp>
    </p:spTree>
    <p:extLst>
      <p:ext uri="{BB962C8B-B14F-4D97-AF65-F5344CB8AC3E}">
        <p14:creationId xmlns:p14="http://schemas.microsoft.com/office/powerpoint/2010/main" val="1594912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EEE1F1-1A2F-4616-B8D9-FC19843F2502}"/>
              </a:ext>
            </a:extLst>
          </p:cNvPr>
          <p:cNvSpPr>
            <a:spLocks noGrp="1"/>
          </p:cNvSpPr>
          <p:nvPr>
            <p:ph type="sldNum" sz="quarter" idx="12"/>
          </p:nvPr>
        </p:nvSpPr>
        <p:spPr/>
        <p:txBody>
          <a:bodyPr/>
          <a:lstStyle/>
          <a:p>
            <a:fld id="{F33F0E25-3455-4652-BAB5-8FEF2E191005}" type="slidenum">
              <a:rPr lang="en-GB" smtClean="0"/>
              <a:t>24</a:t>
            </a:fld>
            <a:endParaRPr lang="en-GB"/>
          </a:p>
        </p:txBody>
      </p:sp>
      <p:grpSp>
        <p:nvGrpSpPr>
          <p:cNvPr id="9" name="Group 8">
            <a:extLst>
              <a:ext uri="{FF2B5EF4-FFF2-40B4-BE49-F238E27FC236}">
                <a16:creationId xmlns:a16="http://schemas.microsoft.com/office/drawing/2014/main" id="{1744D9A9-F088-4BA7-8E32-5037E8B25BD6}"/>
              </a:ext>
            </a:extLst>
          </p:cNvPr>
          <p:cNvGrpSpPr/>
          <p:nvPr/>
        </p:nvGrpSpPr>
        <p:grpSpPr>
          <a:xfrm>
            <a:off x="281354" y="1428592"/>
            <a:ext cx="6295292" cy="4886864"/>
            <a:chOff x="281354" y="197200"/>
            <a:chExt cx="6295292" cy="4213079"/>
          </a:xfrm>
        </p:grpSpPr>
        <p:pic>
          <p:nvPicPr>
            <p:cNvPr id="3" name="Picture 2">
              <a:extLst>
                <a:ext uri="{FF2B5EF4-FFF2-40B4-BE49-F238E27FC236}">
                  <a16:creationId xmlns:a16="http://schemas.microsoft.com/office/drawing/2014/main" id="{BF921943-0848-46EA-A70E-4B87206686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05" r="9359" b="2705"/>
            <a:stretch/>
          </p:blipFill>
          <p:spPr bwMode="auto">
            <a:xfrm>
              <a:off x="281354" y="229634"/>
              <a:ext cx="6295292" cy="418064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B4BC29A-CE97-4F35-B485-613C6758B38A}"/>
                </a:ext>
              </a:extLst>
            </p:cNvPr>
            <p:cNvSpPr/>
            <p:nvPr/>
          </p:nvSpPr>
          <p:spPr>
            <a:xfrm>
              <a:off x="4278921" y="229634"/>
              <a:ext cx="1477109" cy="6213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8A50A8B-2AC6-4A8F-B2AA-99C07FF0F63D}"/>
                </a:ext>
              </a:extLst>
            </p:cNvPr>
            <p:cNvSpPr/>
            <p:nvPr/>
          </p:nvSpPr>
          <p:spPr>
            <a:xfrm>
              <a:off x="3868614" y="2710432"/>
              <a:ext cx="1676400" cy="3516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B6782E-D28E-497C-A592-3C0E2151054B}"/>
                </a:ext>
              </a:extLst>
            </p:cNvPr>
            <p:cNvSpPr/>
            <p:nvPr/>
          </p:nvSpPr>
          <p:spPr>
            <a:xfrm>
              <a:off x="2930768" y="1971879"/>
              <a:ext cx="1676400" cy="5223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3049AD-15C3-4AC2-948D-2EB2F027136F}"/>
                </a:ext>
              </a:extLst>
            </p:cNvPr>
            <p:cNvSpPr/>
            <p:nvPr/>
          </p:nvSpPr>
          <p:spPr>
            <a:xfrm>
              <a:off x="1395044" y="197200"/>
              <a:ext cx="1395047" cy="3503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BF8B987-4B0D-402B-8953-AA7F54DC1DDB}"/>
                </a:ext>
              </a:extLst>
            </p:cNvPr>
            <p:cNvSpPr/>
            <p:nvPr/>
          </p:nvSpPr>
          <p:spPr>
            <a:xfrm>
              <a:off x="4671646" y="3094560"/>
              <a:ext cx="1905000" cy="4678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0B6AE77A-8D94-46ED-9430-341E2A1BEB9F}"/>
              </a:ext>
            </a:extLst>
          </p:cNvPr>
          <p:cNvSpPr/>
          <p:nvPr/>
        </p:nvSpPr>
        <p:spPr>
          <a:xfrm>
            <a:off x="143964" y="210369"/>
            <a:ext cx="6561636" cy="8503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tx1"/>
                </a:solidFill>
              </a:rPr>
              <a:t>Task:</a:t>
            </a:r>
          </a:p>
          <a:p>
            <a:pPr marL="342900" indent="-342900">
              <a:buFont typeface="Arial" panose="020B0604020202020204" pitchFamily="34" charset="0"/>
              <a:buChar char="•"/>
            </a:pPr>
            <a:r>
              <a:rPr lang="en-US" b="1" i="1" dirty="0">
                <a:solidFill>
                  <a:schemeClr val="tx1"/>
                </a:solidFill>
              </a:rPr>
              <a:t>Label your diagrams using the key terms. </a:t>
            </a:r>
          </a:p>
        </p:txBody>
      </p:sp>
      <p:sp>
        <p:nvSpPr>
          <p:cNvPr id="11" name="Rectangle 10">
            <a:extLst>
              <a:ext uri="{FF2B5EF4-FFF2-40B4-BE49-F238E27FC236}">
                <a16:creationId xmlns:a16="http://schemas.microsoft.com/office/drawing/2014/main" id="{171079DF-19FD-41AC-80B0-9464A2A3B63E}"/>
              </a:ext>
            </a:extLst>
          </p:cNvPr>
          <p:cNvSpPr/>
          <p:nvPr/>
        </p:nvSpPr>
        <p:spPr>
          <a:xfrm>
            <a:off x="269629" y="6498335"/>
            <a:ext cx="2520462" cy="33404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ysClr val="windowText" lastClr="000000"/>
                </a:solidFill>
              </a:rPr>
              <a:t>Key terms:</a:t>
            </a:r>
          </a:p>
          <a:p>
            <a:pPr algn="ctr"/>
            <a:endParaRPr lang="en-US" b="1" i="1" dirty="0">
              <a:solidFill>
                <a:sysClr val="windowText" lastClr="000000"/>
              </a:solidFill>
            </a:endParaRPr>
          </a:p>
          <a:p>
            <a:pPr marL="285750" indent="-285750">
              <a:buFont typeface="Arial" panose="020B0604020202020204" pitchFamily="34" charset="0"/>
              <a:buChar char="•"/>
            </a:pPr>
            <a:r>
              <a:rPr lang="en-US" b="1" i="1" dirty="0">
                <a:solidFill>
                  <a:sysClr val="windowText" lastClr="000000"/>
                </a:solidFill>
              </a:rPr>
              <a:t>Wave cut notch</a:t>
            </a:r>
          </a:p>
          <a:p>
            <a:pPr marL="285750" indent="-285750">
              <a:buFont typeface="Arial" panose="020B0604020202020204" pitchFamily="34" charset="0"/>
              <a:buChar char="•"/>
            </a:pPr>
            <a:r>
              <a:rPr lang="en-US" b="1" i="1" dirty="0">
                <a:solidFill>
                  <a:sysClr val="windowText" lastClr="000000"/>
                </a:solidFill>
              </a:rPr>
              <a:t>Wave cut platform</a:t>
            </a:r>
          </a:p>
          <a:p>
            <a:pPr marL="285750" indent="-285750">
              <a:buFont typeface="Arial" panose="020B0604020202020204" pitchFamily="34" charset="0"/>
              <a:buChar char="•"/>
            </a:pPr>
            <a:r>
              <a:rPr lang="en-US" b="1" i="1" dirty="0">
                <a:solidFill>
                  <a:sysClr val="windowText" lastClr="000000"/>
                </a:solidFill>
              </a:rPr>
              <a:t>Original position of cliff</a:t>
            </a:r>
          </a:p>
          <a:p>
            <a:pPr marL="285750" indent="-285750">
              <a:buFont typeface="Arial" panose="020B0604020202020204" pitchFamily="34" charset="0"/>
              <a:buChar char="•"/>
            </a:pPr>
            <a:r>
              <a:rPr lang="en-US" b="1" i="1" dirty="0">
                <a:solidFill>
                  <a:sysClr val="windowText" lastClr="000000"/>
                </a:solidFill>
              </a:rPr>
              <a:t>Cliff retreats</a:t>
            </a:r>
          </a:p>
          <a:p>
            <a:pPr marL="285750" indent="-285750">
              <a:buFont typeface="Arial" panose="020B0604020202020204" pitchFamily="34" charset="0"/>
              <a:buChar char="•"/>
            </a:pPr>
            <a:r>
              <a:rPr lang="en-US" b="1" i="1" dirty="0">
                <a:solidFill>
                  <a:sysClr val="windowText" lastClr="000000"/>
                </a:solidFill>
              </a:rPr>
              <a:t>Notch increases and cliff collapses</a:t>
            </a:r>
          </a:p>
        </p:txBody>
      </p:sp>
      <p:sp>
        <p:nvSpPr>
          <p:cNvPr id="12" name="Rectangle 11">
            <a:extLst>
              <a:ext uri="{FF2B5EF4-FFF2-40B4-BE49-F238E27FC236}">
                <a16:creationId xmlns:a16="http://schemas.microsoft.com/office/drawing/2014/main" id="{F95BDD93-3B85-40EB-9D13-6223F051989C}"/>
              </a:ext>
            </a:extLst>
          </p:cNvPr>
          <p:cNvSpPr/>
          <p:nvPr/>
        </p:nvSpPr>
        <p:spPr>
          <a:xfrm>
            <a:off x="2930769" y="6498335"/>
            <a:ext cx="3645878" cy="3340413"/>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i="1" dirty="0">
                <a:solidFill>
                  <a:schemeClr val="tx1"/>
                </a:solidFill>
              </a:rPr>
              <a:t>Challenge:</a:t>
            </a:r>
          </a:p>
          <a:p>
            <a:pPr marL="342900" indent="-342900">
              <a:buFont typeface="Arial" panose="020B0604020202020204" pitchFamily="34" charset="0"/>
              <a:buChar char="•"/>
            </a:pPr>
            <a:r>
              <a:rPr lang="en-US" sz="1600" b="1" i="1" dirty="0">
                <a:solidFill>
                  <a:schemeClr val="tx1"/>
                </a:solidFill>
              </a:rPr>
              <a:t>Why does this type of erosion not take place on a discordant coastline?</a:t>
            </a:r>
          </a:p>
          <a:p>
            <a:pPr marL="342900" indent="-342900">
              <a:buFont typeface="Arial" panose="020B0604020202020204" pitchFamily="34" charset="0"/>
              <a:buChar char="•"/>
            </a:pPr>
            <a:endParaRPr lang="en-US" sz="1600" b="1" i="1" dirty="0">
              <a:solidFill>
                <a:schemeClr val="tx1"/>
              </a:solidFill>
            </a:endParaRPr>
          </a:p>
          <a:p>
            <a:r>
              <a:rPr lang="en-US" sz="1600" dirty="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extLst>
      <p:ext uri="{BB962C8B-B14F-4D97-AF65-F5344CB8AC3E}">
        <p14:creationId xmlns:p14="http://schemas.microsoft.com/office/powerpoint/2010/main" val="230954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3FF3F1-920D-4091-B421-5351F9534A16}"/>
              </a:ext>
            </a:extLst>
          </p:cNvPr>
          <p:cNvSpPr>
            <a:spLocks noGrp="1"/>
          </p:cNvSpPr>
          <p:nvPr>
            <p:ph type="sldNum" sz="quarter" idx="12"/>
          </p:nvPr>
        </p:nvSpPr>
        <p:spPr/>
        <p:txBody>
          <a:bodyPr/>
          <a:lstStyle/>
          <a:p>
            <a:fld id="{F33F0E25-3455-4652-BAB5-8FEF2E191005}" type="slidenum">
              <a:rPr lang="en-GB" smtClean="0"/>
              <a:t>25</a:t>
            </a:fld>
            <a:endParaRPr lang="en-GB"/>
          </a:p>
        </p:txBody>
      </p:sp>
      <p:sp>
        <p:nvSpPr>
          <p:cNvPr id="3" name="TextBox 2">
            <a:extLst>
              <a:ext uri="{FF2B5EF4-FFF2-40B4-BE49-F238E27FC236}">
                <a16:creationId xmlns:a16="http://schemas.microsoft.com/office/drawing/2014/main" id="{1E749070-E592-4E31-8111-F4D473F10515}"/>
              </a:ext>
            </a:extLst>
          </p:cNvPr>
          <p:cNvSpPr txBox="1"/>
          <p:nvPr/>
        </p:nvSpPr>
        <p:spPr>
          <a:xfrm>
            <a:off x="2639841" y="0"/>
            <a:ext cx="1578317" cy="369332"/>
          </a:xfrm>
          <a:prstGeom prst="rect">
            <a:avLst/>
          </a:prstGeom>
          <a:noFill/>
        </p:spPr>
        <p:txBody>
          <a:bodyPr wrap="none" rtlCol="0">
            <a:spAutoFit/>
          </a:bodyPr>
          <a:lstStyle/>
          <a:p>
            <a:r>
              <a:rPr lang="en-GB" dirty="0"/>
              <a:t>GCSE Question</a:t>
            </a:r>
          </a:p>
        </p:txBody>
      </p:sp>
      <p:sp>
        <p:nvSpPr>
          <p:cNvPr id="4" name="Rectangle 3">
            <a:extLst>
              <a:ext uri="{FF2B5EF4-FFF2-40B4-BE49-F238E27FC236}">
                <a16:creationId xmlns:a16="http://schemas.microsoft.com/office/drawing/2014/main" id="{496A8043-CE13-4214-9321-378F9742497C}"/>
              </a:ext>
            </a:extLst>
          </p:cNvPr>
          <p:cNvSpPr/>
          <p:nvPr/>
        </p:nvSpPr>
        <p:spPr>
          <a:xfrm>
            <a:off x="104335" y="1303874"/>
            <a:ext cx="6649330" cy="44019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600" b="1" i="1" dirty="0">
                <a:solidFill>
                  <a:schemeClr val="tx1"/>
                </a:solidFill>
              </a:rPr>
              <a:t>Explain how erosional processes differ on concordant and discordant coastlines (6 marks)</a:t>
            </a:r>
          </a:p>
          <a:p>
            <a:r>
              <a:rPr lang="en-US" sz="1600" dirty="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sz="1600" dirty="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sz="1600" dirty="0">
              <a:solidFill>
                <a:schemeClr val="tx1"/>
              </a:solidFill>
            </a:endParaRPr>
          </a:p>
        </p:txBody>
      </p:sp>
      <p:sp>
        <p:nvSpPr>
          <p:cNvPr id="5" name="TextBox 4">
            <a:extLst>
              <a:ext uri="{FF2B5EF4-FFF2-40B4-BE49-F238E27FC236}">
                <a16:creationId xmlns:a16="http://schemas.microsoft.com/office/drawing/2014/main" id="{ECE19F51-F934-4197-85A7-C9B3D2A0C7EC}"/>
              </a:ext>
            </a:extLst>
          </p:cNvPr>
          <p:cNvSpPr txBox="1"/>
          <p:nvPr/>
        </p:nvSpPr>
        <p:spPr>
          <a:xfrm>
            <a:off x="1963790" y="5821345"/>
            <a:ext cx="2930418" cy="369332"/>
          </a:xfrm>
          <a:prstGeom prst="rect">
            <a:avLst/>
          </a:prstGeom>
          <a:noFill/>
        </p:spPr>
        <p:txBody>
          <a:bodyPr wrap="none" rtlCol="0">
            <a:spAutoFit/>
          </a:bodyPr>
          <a:lstStyle/>
          <a:p>
            <a:r>
              <a:rPr lang="en-GB" b="1" i="1" dirty="0"/>
              <a:t>Turn to page 26 to self mark!</a:t>
            </a:r>
          </a:p>
        </p:txBody>
      </p:sp>
    </p:spTree>
    <p:extLst>
      <p:ext uri="{BB962C8B-B14F-4D97-AF65-F5344CB8AC3E}">
        <p14:creationId xmlns:p14="http://schemas.microsoft.com/office/powerpoint/2010/main" val="569999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FF99D5-64F0-49B5-86D8-4FB4B3977CD1}"/>
              </a:ext>
            </a:extLst>
          </p:cNvPr>
          <p:cNvSpPr>
            <a:spLocks noGrp="1"/>
          </p:cNvSpPr>
          <p:nvPr>
            <p:ph type="sldNum" sz="quarter" idx="12"/>
          </p:nvPr>
        </p:nvSpPr>
        <p:spPr/>
        <p:txBody>
          <a:bodyPr/>
          <a:lstStyle/>
          <a:p>
            <a:fld id="{F33F0E25-3455-4652-BAB5-8FEF2E191005}" type="slidenum">
              <a:rPr lang="en-GB" smtClean="0"/>
              <a:t>26</a:t>
            </a:fld>
            <a:endParaRPr lang="en-GB"/>
          </a:p>
        </p:txBody>
      </p:sp>
      <p:sp>
        <p:nvSpPr>
          <p:cNvPr id="3" name="Title 3">
            <a:extLst>
              <a:ext uri="{FF2B5EF4-FFF2-40B4-BE49-F238E27FC236}">
                <a16:creationId xmlns:a16="http://schemas.microsoft.com/office/drawing/2014/main" id="{9723B36A-B5BE-40B8-953A-A6F11D99233B}"/>
              </a:ext>
            </a:extLst>
          </p:cNvPr>
          <p:cNvSpPr txBox="1">
            <a:spLocks/>
          </p:cNvSpPr>
          <p:nvPr/>
        </p:nvSpPr>
        <p:spPr>
          <a:xfrm>
            <a:off x="50180" y="130378"/>
            <a:ext cx="6757639" cy="820369"/>
          </a:xfrm>
          <a:prstGeom prst="rect">
            <a:avLst/>
          </a:prstGeom>
          <a:ln>
            <a:solidFill>
              <a:schemeClr val="tx1"/>
            </a:solidFill>
          </a:ln>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u="sng" dirty="0">
                <a:latin typeface="Comic Sans MS" panose="030F0902030302020204" pitchFamily="66" charset="0"/>
              </a:rPr>
              <a:t>Self mark your work!</a:t>
            </a:r>
          </a:p>
        </p:txBody>
      </p:sp>
      <p:sp>
        <p:nvSpPr>
          <p:cNvPr id="4" name="Rectangle 3">
            <a:extLst>
              <a:ext uri="{FF2B5EF4-FFF2-40B4-BE49-F238E27FC236}">
                <a16:creationId xmlns:a16="http://schemas.microsoft.com/office/drawing/2014/main" id="{58B01395-3C27-4651-A2EE-1CEA8F1FD59A}"/>
              </a:ext>
            </a:extLst>
          </p:cNvPr>
          <p:cNvSpPr/>
          <p:nvPr/>
        </p:nvSpPr>
        <p:spPr>
          <a:xfrm>
            <a:off x="50179" y="1098722"/>
            <a:ext cx="6757639" cy="34357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tx1"/>
                </a:solidFill>
              </a:rPr>
              <a:t>GCSE model answer</a:t>
            </a:r>
          </a:p>
          <a:p>
            <a:pPr marL="342900" indent="-342900">
              <a:buFont typeface="Arial" panose="020B0604020202020204" pitchFamily="34" charset="0"/>
              <a:buChar char="•"/>
            </a:pPr>
            <a:r>
              <a:rPr lang="en-US" sz="1600" dirty="0">
                <a:solidFill>
                  <a:schemeClr val="tx1"/>
                </a:solidFill>
              </a:rPr>
              <a:t>On concordant coastlines, bands of uniform rock mean that erosion takes place at the same rate. </a:t>
            </a:r>
            <a:r>
              <a:rPr lang="en-US" sz="1600" b="1" dirty="0">
                <a:solidFill>
                  <a:srgbClr val="FF0000"/>
                </a:solidFill>
              </a:rPr>
              <a:t>(1)</a:t>
            </a:r>
          </a:p>
          <a:p>
            <a:pPr marL="342900" indent="-342900">
              <a:buFont typeface="Arial" panose="020B0604020202020204" pitchFamily="34" charset="0"/>
              <a:buChar char="•"/>
            </a:pPr>
            <a:r>
              <a:rPr lang="en-US" sz="1600" dirty="0">
                <a:solidFill>
                  <a:schemeClr val="tx1"/>
                </a:solidFill>
              </a:rPr>
              <a:t>This leads to the formation of wave cut platforms </a:t>
            </a:r>
            <a:r>
              <a:rPr lang="en-US" sz="1600" b="1" dirty="0">
                <a:solidFill>
                  <a:srgbClr val="FF0000"/>
                </a:solidFill>
              </a:rPr>
              <a:t>(1)</a:t>
            </a:r>
          </a:p>
          <a:p>
            <a:pPr marL="342900" indent="-342900">
              <a:buFont typeface="Arial" panose="020B0604020202020204" pitchFamily="34" charset="0"/>
              <a:buChar char="•"/>
            </a:pPr>
            <a:r>
              <a:rPr lang="en-US" sz="1600" dirty="0">
                <a:solidFill>
                  <a:schemeClr val="tx1"/>
                </a:solidFill>
              </a:rPr>
              <a:t>This happens when waves erode the base of a cliff, creating a wave cut notch and causing the cliff to collapse and retreat. </a:t>
            </a:r>
            <a:r>
              <a:rPr lang="en-US" sz="1600" b="1" dirty="0">
                <a:solidFill>
                  <a:srgbClr val="FF0000"/>
                </a:solidFill>
              </a:rPr>
              <a:t>(1)</a:t>
            </a:r>
          </a:p>
          <a:p>
            <a:pPr marL="342900" indent="-342900">
              <a:buFont typeface="Arial" panose="020B0604020202020204" pitchFamily="34" charset="0"/>
              <a:buChar char="•"/>
            </a:pPr>
            <a:endParaRPr lang="en-US" sz="1600" dirty="0">
              <a:solidFill>
                <a:schemeClr val="tx1"/>
              </a:solidFill>
            </a:endParaRPr>
          </a:p>
          <a:p>
            <a:pPr marL="342900" indent="-342900">
              <a:buFont typeface="Arial" panose="020B0604020202020204" pitchFamily="34" charset="0"/>
              <a:buChar char="•"/>
            </a:pPr>
            <a:r>
              <a:rPr lang="en-US" sz="1600" dirty="0">
                <a:solidFill>
                  <a:schemeClr val="tx1"/>
                </a:solidFill>
              </a:rPr>
              <a:t>On discordant coastlines, erosion takes place at different rates because of the perpendicular bands of hard and soft rock. </a:t>
            </a:r>
            <a:r>
              <a:rPr lang="en-US" sz="1600" b="1" dirty="0">
                <a:solidFill>
                  <a:srgbClr val="FF0000"/>
                </a:solidFill>
              </a:rPr>
              <a:t>(1)</a:t>
            </a:r>
          </a:p>
          <a:p>
            <a:pPr marL="342900" indent="-342900">
              <a:buFont typeface="Arial" panose="020B0604020202020204" pitchFamily="34" charset="0"/>
              <a:buChar char="•"/>
            </a:pPr>
            <a:r>
              <a:rPr lang="en-US" sz="1600" dirty="0">
                <a:solidFill>
                  <a:schemeClr val="tx1"/>
                </a:solidFill>
              </a:rPr>
              <a:t>Soft rock erodes to create bays. </a:t>
            </a:r>
            <a:r>
              <a:rPr lang="en-US" sz="1600" b="1" dirty="0">
                <a:solidFill>
                  <a:srgbClr val="FF0000"/>
                </a:solidFill>
              </a:rPr>
              <a:t>(1)</a:t>
            </a:r>
          </a:p>
          <a:p>
            <a:pPr marL="342900" indent="-342900">
              <a:buFont typeface="Arial" panose="020B0604020202020204" pitchFamily="34" charset="0"/>
              <a:buChar char="•"/>
            </a:pPr>
            <a:r>
              <a:rPr lang="en-US" sz="1600" dirty="0">
                <a:solidFill>
                  <a:schemeClr val="tx1"/>
                </a:solidFill>
              </a:rPr>
              <a:t>Hard rock forms headlands, which erode more slowly, creating caves, arches, stacks and stumps. </a:t>
            </a:r>
            <a:r>
              <a:rPr lang="en-US" sz="1600" b="1" dirty="0">
                <a:solidFill>
                  <a:srgbClr val="FF0000"/>
                </a:solidFill>
              </a:rPr>
              <a:t>(1)</a:t>
            </a:r>
          </a:p>
        </p:txBody>
      </p:sp>
      <p:sp>
        <p:nvSpPr>
          <p:cNvPr id="5" name="TextBox 4">
            <a:extLst>
              <a:ext uri="{FF2B5EF4-FFF2-40B4-BE49-F238E27FC236}">
                <a16:creationId xmlns:a16="http://schemas.microsoft.com/office/drawing/2014/main" id="{7D0FDC2C-BF2D-4D78-911D-B81AED5BF423}"/>
              </a:ext>
            </a:extLst>
          </p:cNvPr>
          <p:cNvSpPr txBox="1"/>
          <p:nvPr/>
        </p:nvSpPr>
        <p:spPr>
          <a:xfrm>
            <a:off x="673606" y="5169408"/>
            <a:ext cx="5510784" cy="1477328"/>
          </a:xfrm>
          <a:prstGeom prst="rect">
            <a:avLst/>
          </a:prstGeom>
          <a:noFill/>
          <a:ln>
            <a:solidFill>
              <a:schemeClr val="tx1"/>
            </a:solidFill>
          </a:ln>
        </p:spPr>
        <p:txBody>
          <a:bodyPr wrap="square" rtlCol="0">
            <a:spAutoFit/>
          </a:bodyPr>
          <a:lstStyle/>
          <a:p>
            <a:r>
              <a:rPr lang="en-GB" dirty="0"/>
              <a:t>Well done- this booklet is now completed. The next booklet will contain:</a:t>
            </a:r>
          </a:p>
          <a:p>
            <a:endParaRPr lang="en-GB" dirty="0"/>
          </a:p>
          <a:p>
            <a:r>
              <a:rPr lang="en-GB" dirty="0"/>
              <a:t>-Coasts (</a:t>
            </a:r>
            <a:r>
              <a:rPr lang="en-GB" dirty="0" err="1"/>
              <a:t>pt</a:t>
            </a:r>
            <a:r>
              <a:rPr lang="en-GB" dirty="0"/>
              <a:t> 2)</a:t>
            </a:r>
          </a:p>
          <a:p>
            <a:r>
              <a:rPr lang="en-GB" dirty="0"/>
              <a:t>-An introduction to Rivers</a:t>
            </a:r>
          </a:p>
        </p:txBody>
      </p:sp>
    </p:spTree>
    <p:extLst>
      <p:ext uri="{BB962C8B-B14F-4D97-AF65-F5344CB8AC3E}">
        <p14:creationId xmlns:p14="http://schemas.microsoft.com/office/powerpoint/2010/main" val="76107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A27463B-E28F-4C03-8C2D-DFC37EBDA141}"/>
              </a:ext>
            </a:extLst>
          </p:cNvPr>
          <p:cNvSpPr txBox="1">
            <a:spLocks/>
          </p:cNvSpPr>
          <p:nvPr/>
        </p:nvSpPr>
        <p:spPr>
          <a:xfrm>
            <a:off x="50180" y="88169"/>
            <a:ext cx="6757639" cy="820369"/>
          </a:xfrm>
          <a:prstGeom prst="rect">
            <a:avLst/>
          </a:prstGeom>
          <a:ln>
            <a:solidFill>
              <a:schemeClr val="tx1"/>
            </a:solidFill>
          </a:ln>
        </p:spPr>
        <p:txBody>
          <a:bodyPr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200" b="1" u="sng">
                <a:latin typeface="Comic Sans MS" panose="030F0902030302020204" pitchFamily="66" charset="0"/>
              </a:rPr>
              <a:t>Welcome to GCSE Geography!</a:t>
            </a:r>
            <a:endParaRPr lang="en-US" sz="3200" b="1" u="sng" dirty="0">
              <a:latin typeface="Comic Sans MS" panose="030F0902030302020204" pitchFamily="66" charset="0"/>
            </a:endParaRPr>
          </a:p>
        </p:txBody>
      </p:sp>
      <p:sp>
        <p:nvSpPr>
          <p:cNvPr id="3" name="Title 3">
            <a:extLst>
              <a:ext uri="{FF2B5EF4-FFF2-40B4-BE49-F238E27FC236}">
                <a16:creationId xmlns:a16="http://schemas.microsoft.com/office/drawing/2014/main" id="{3596DD50-2CD1-4764-93F2-1BB5DCAADF0F}"/>
              </a:ext>
            </a:extLst>
          </p:cNvPr>
          <p:cNvSpPr txBox="1">
            <a:spLocks/>
          </p:cNvSpPr>
          <p:nvPr/>
        </p:nvSpPr>
        <p:spPr>
          <a:xfrm>
            <a:off x="50179" y="1038638"/>
            <a:ext cx="6757639" cy="1841945"/>
          </a:xfrm>
          <a:prstGeom prst="rect">
            <a:avLst/>
          </a:prstGeom>
          <a:ln>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800" dirty="0">
                <a:latin typeface="Comic Sans MS" panose="030F0902030302020204" pitchFamily="66" charset="0"/>
              </a:rPr>
              <a:t>The specification that we will be following this year is </a:t>
            </a:r>
          </a:p>
          <a:p>
            <a:pPr algn="ctr">
              <a:lnSpc>
                <a:spcPct val="100000"/>
              </a:lnSpc>
            </a:pPr>
            <a:r>
              <a:rPr lang="en-US" sz="1800" b="1" dirty="0" err="1">
                <a:latin typeface="Comic Sans MS" panose="030F0902030302020204" pitchFamily="66" charset="0"/>
              </a:rPr>
              <a:t>Eduqas</a:t>
            </a:r>
            <a:r>
              <a:rPr lang="en-US" sz="1800" b="1" dirty="0">
                <a:latin typeface="Comic Sans MS" panose="030F0902030302020204" pitchFamily="66" charset="0"/>
              </a:rPr>
              <a:t> GCSE Geography A.</a:t>
            </a:r>
          </a:p>
          <a:p>
            <a:pPr algn="ctr">
              <a:lnSpc>
                <a:spcPct val="100000"/>
              </a:lnSpc>
            </a:pPr>
            <a:r>
              <a:rPr lang="en-US" sz="1800" dirty="0">
                <a:latin typeface="Comic Sans MS" panose="030F0902030302020204" pitchFamily="66" charset="0"/>
              </a:rPr>
              <a:t>This year, you will be focusing on UK human and physical geography, then moving on to add more detail to the hazards topic that we initially looked at in year 9. Fieldwork will take place this year and will be linked to Themes 1 and 2.</a:t>
            </a:r>
          </a:p>
        </p:txBody>
      </p:sp>
      <p:sp>
        <p:nvSpPr>
          <p:cNvPr id="4" name="Rectangle 3">
            <a:extLst>
              <a:ext uri="{FF2B5EF4-FFF2-40B4-BE49-F238E27FC236}">
                <a16:creationId xmlns:a16="http://schemas.microsoft.com/office/drawing/2014/main" id="{FDAD68A1-3DB9-4D31-9DD3-B0671CBFCFD3}"/>
              </a:ext>
            </a:extLst>
          </p:cNvPr>
          <p:cNvSpPr/>
          <p:nvPr/>
        </p:nvSpPr>
        <p:spPr>
          <a:xfrm>
            <a:off x="1527717" y="3305816"/>
            <a:ext cx="3802565" cy="57317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u="sng" dirty="0">
                <a:solidFill>
                  <a:schemeClr val="tx1"/>
                </a:solidFill>
                <a:latin typeface="Comic Sans MS" panose="030F0902030302020204" pitchFamily="66" charset="0"/>
              </a:rPr>
              <a:t>What will you study?</a:t>
            </a:r>
          </a:p>
          <a:p>
            <a:pPr algn="ctr"/>
            <a:endParaRPr lang="en-US" b="1" u="sng" dirty="0">
              <a:solidFill>
                <a:schemeClr val="tx1"/>
              </a:solidFill>
              <a:latin typeface="Comic Sans MS" panose="030F0902030302020204" pitchFamily="66" charset="0"/>
            </a:endParaRPr>
          </a:p>
          <a:p>
            <a:r>
              <a:rPr lang="en-US" b="1" u="sng" dirty="0">
                <a:solidFill>
                  <a:schemeClr val="tx1"/>
                </a:solidFill>
                <a:latin typeface="Comic Sans MS" panose="030F0902030302020204" pitchFamily="66" charset="0"/>
              </a:rPr>
              <a:t>Year 10</a:t>
            </a:r>
          </a:p>
          <a:p>
            <a:endParaRPr lang="en-US" b="1" u="sng" dirty="0">
              <a:solidFill>
                <a:schemeClr val="tx1"/>
              </a:solidFill>
              <a:latin typeface="Comic Sans MS" panose="030F0902030302020204" pitchFamily="66" charset="0"/>
            </a:endParaRPr>
          </a:p>
          <a:p>
            <a:pPr marL="285750" indent="-285750">
              <a:buFont typeface="Arial" panose="020B0604020202020204" pitchFamily="34" charset="0"/>
              <a:buChar char="•"/>
            </a:pPr>
            <a:r>
              <a:rPr lang="en-US" dirty="0">
                <a:solidFill>
                  <a:schemeClr val="tx1"/>
                </a:solidFill>
                <a:latin typeface="Comic Sans MS" panose="030F0902030302020204" pitchFamily="66" charset="0"/>
              </a:rPr>
              <a:t>Theme 1- Landscapes and Physical processes</a:t>
            </a:r>
          </a:p>
          <a:p>
            <a:pPr marL="285750" indent="-285750">
              <a:buFont typeface="Arial" panose="020B0604020202020204" pitchFamily="34" charset="0"/>
              <a:buChar char="•"/>
            </a:pPr>
            <a:r>
              <a:rPr lang="en-US" dirty="0">
                <a:solidFill>
                  <a:schemeClr val="tx1"/>
                </a:solidFill>
                <a:latin typeface="Comic Sans MS" panose="030F0902030302020204" pitchFamily="66" charset="0"/>
              </a:rPr>
              <a:t>Theme 2- Rural-urban links</a:t>
            </a:r>
          </a:p>
          <a:p>
            <a:pPr marL="285750" indent="-285750">
              <a:buFont typeface="Arial" panose="020B0604020202020204" pitchFamily="34" charset="0"/>
              <a:buChar char="•"/>
            </a:pPr>
            <a:r>
              <a:rPr lang="en-US" dirty="0">
                <a:solidFill>
                  <a:schemeClr val="tx1"/>
                </a:solidFill>
                <a:latin typeface="Comic Sans MS" panose="030F0902030302020204" pitchFamily="66" charset="0"/>
              </a:rPr>
              <a:t>Theme 3- Tectonic hazards</a:t>
            </a:r>
          </a:p>
          <a:p>
            <a:pPr marL="285750" indent="-285750">
              <a:buFont typeface="Arial" panose="020B0604020202020204" pitchFamily="34" charset="0"/>
              <a:buChar char="•"/>
            </a:pPr>
            <a:r>
              <a:rPr lang="en-US" dirty="0">
                <a:solidFill>
                  <a:schemeClr val="tx1"/>
                </a:solidFill>
                <a:latin typeface="Comic Sans MS" panose="030F0902030302020204" pitchFamily="66" charset="0"/>
              </a:rPr>
              <a:t>Theme 5- Weather, climate &amp; ecosystems</a:t>
            </a:r>
          </a:p>
          <a:p>
            <a:pPr marL="285750" indent="-285750">
              <a:buFont typeface="Arial" panose="020B0604020202020204" pitchFamily="34" charset="0"/>
              <a:buChar char="•"/>
            </a:pPr>
            <a:r>
              <a:rPr lang="en-US" dirty="0">
                <a:solidFill>
                  <a:schemeClr val="tx1"/>
                </a:solidFill>
                <a:latin typeface="Comic Sans MS" panose="030F0902030302020204" pitchFamily="66" charset="0"/>
              </a:rPr>
              <a:t>Paper 3- Fieldwork</a:t>
            </a:r>
          </a:p>
          <a:p>
            <a:pPr marL="285750" indent="-285750">
              <a:buFont typeface="Arial" panose="020B0604020202020204" pitchFamily="34" charset="0"/>
              <a:buChar char="•"/>
            </a:pPr>
            <a:endParaRPr lang="en-US" dirty="0">
              <a:solidFill>
                <a:schemeClr val="tx1"/>
              </a:solidFill>
              <a:latin typeface="Comic Sans MS" panose="030F0902030302020204" pitchFamily="66" charset="0"/>
            </a:endParaRPr>
          </a:p>
          <a:p>
            <a:r>
              <a:rPr lang="en-US" b="1" u="sng" dirty="0">
                <a:solidFill>
                  <a:schemeClr val="tx1"/>
                </a:solidFill>
                <a:latin typeface="Comic Sans MS" panose="030F0902030302020204" pitchFamily="66" charset="0"/>
              </a:rPr>
              <a:t>Year 11</a:t>
            </a:r>
          </a:p>
          <a:p>
            <a:endParaRPr lang="en-US" b="1" u="sng" dirty="0">
              <a:solidFill>
                <a:schemeClr val="tx1"/>
              </a:solidFill>
              <a:latin typeface="Comic Sans MS" panose="030F0902030302020204" pitchFamily="66" charset="0"/>
            </a:endParaRPr>
          </a:p>
          <a:p>
            <a:pPr marL="285750" indent="-285750">
              <a:buFont typeface="Arial" panose="020B0604020202020204" pitchFamily="34" charset="0"/>
              <a:buChar char="•"/>
            </a:pPr>
            <a:r>
              <a:rPr lang="en-US" dirty="0">
                <a:solidFill>
                  <a:schemeClr val="tx1"/>
                </a:solidFill>
                <a:latin typeface="Comic Sans MS" panose="030F0902030302020204" pitchFamily="66" charset="0"/>
              </a:rPr>
              <a:t>Theme 6– Development &amp; resource issues</a:t>
            </a:r>
          </a:p>
          <a:p>
            <a:pPr marL="285750" indent="-285750">
              <a:buFont typeface="Arial" panose="020B0604020202020204" pitchFamily="34" charset="0"/>
              <a:buChar char="•"/>
            </a:pPr>
            <a:r>
              <a:rPr lang="en-US" dirty="0">
                <a:solidFill>
                  <a:schemeClr val="tx1"/>
                </a:solidFill>
                <a:latin typeface="Comic Sans MS" panose="030F0902030302020204" pitchFamily="66" charset="0"/>
              </a:rPr>
              <a:t>Theme 7- Social development issues.</a:t>
            </a:r>
          </a:p>
        </p:txBody>
      </p:sp>
      <p:sp>
        <p:nvSpPr>
          <p:cNvPr id="5" name="Rounded Rectangle 9">
            <a:extLst>
              <a:ext uri="{FF2B5EF4-FFF2-40B4-BE49-F238E27FC236}">
                <a16:creationId xmlns:a16="http://schemas.microsoft.com/office/drawing/2014/main" id="{7B9DA356-3D42-4CF7-BED5-3062DD0225FF}"/>
              </a:ext>
            </a:extLst>
          </p:cNvPr>
          <p:cNvSpPr/>
          <p:nvPr/>
        </p:nvSpPr>
        <p:spPr>
          <a:xfrm>
            <a:off x="1828800" y="4387484"/>
            <a:ext cx="3088888" cy="61331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012FB00-FF7D-4ADE-A5C5-FDE1F246EF90}"/>
              </a:ext>
            </a:extLst>
          </p:cNvPr>
          <p:cNvSpPr>
            <a:spLocks noGrp="1"/>
          </p:cNvSpPr>
          <p:nvPr>
            <p:ph type="sldNum" sz="quarter" idx="12"/>
          </p:nvPr>
        </p:nvSpPr>
        <p:spPr/>
        <p:txBody>
          <a:bodyPr/>
          <a:lstStyle/>
          <a:p>
            <a:fld id="{F33F0E25-3455-4652-BAB5-8FEF2E191005}" type="slidenum">
              <a:rPr lang="en-GB" smtClean="0"/>
              <a:t>3</a:t>
            </a:fld>
            <a:endParaRPr lang="en-GB"/>
          </a:p>
        </p:txBody>
      </p:sp>
    </p:spTree>
    <p:extLst>
      <p:ext uri="{BB962C8B-B14F-4D97-AF65-F5344CB8AC3E}">
        <p14:creationId xmlns:p14="http://schemas.microsoft.com/office/powerpoint/2010/main" val="415871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91F1DC7-0606-457E-A83D-29C98DA03340}"/>
              </a:ext>
            </a:extLst>
          </p:cNvPr>
          <p:cNvSpPr txBox="1">
            <a:spLocks/>
          </p:cNvSpPr>
          <p:nvPr/>
        </p:nvSpPr>
        <p:spPr>
          <a:xfrm>
            <a:off x="50180" y="130378"/>
            <a:ext cx="6757639" cy="820369"/>
          </a:xfrm>
          <a:prstGeom prst="rect">
            <a:avLst/>
          </a:prstGeom>
          <a:ln>
            <a:solidFill>
              <a:schemeClr val="tx1"/>
            </a:solidFill>
          </a:ln>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u="sng" dirty="0">
                <a:latin typeface="Comic Sans MS" panose="030F0902030302020204" pitchFamily="66" charset="0"/>
              </a:rPr>
              <a:t>Lesson 1:Distinctive Landscapes</a:t>
            </a:r>
          </a:p>
        </p:txBody>
      </p:sp>
      <p:sp>
        <p:nvSpPr>
          <p:cNvPr id="3" name="Slide Number Placeholder 2">
            <a:extLst>
              <a:ext uri="{FF2B5EF4-FFF2-40B4-BE49-F238E27FC236}">
                <a16:creationId xmlns:a16="http://schemas.microsoft.com/office/drawing/2014/main" id="{74B5426C-8077-42FE-AA55-B56B778D6B80}"/>
              </a:ext>
            </a:extLst>
          </p:cNvPr>
          <p:cNvSpPr>
            <a:spLocks noGrp="1"/>
          </p:cNvSpPr>
          <p:nvPr>
            <p:ph type="sldNum" sz="quarter" idx="12"/>
          </p:nvPr>
        </p:nvSpPr>
        <p:spPr/>
        <p:txBody>
          <a:bodyPr/>
          <a:lstStyle/>
          <a:p>
            <a:fld id="{F33F0E25-3455-4652-BAB5-8FEF2E191005}" type="slidenum">
              <a:rPr lang="en-GB" smtClean="0"/>
              <a:t>4</a:t>
            </a:fld>
            <a:endParaRPr lang="en-GB"/>
          </a:p>
        </p:txBody>
      </p:sp>
      <p:sp>
        <p:nvSpPr>
          <p:cNvPr id="4" name="Rectangle 3">
            <a:extLst>
              <a:ext uri="{FF2B5EF4-FFF2-40B4-BE49-F238E27FC236}">
                <a16:creationId xmlns:a16="http://schemas.microsoft.com/office/drawing/2014/main" id="{1EED3ED4-EED1-49BF-8B06-3ADBF23ED91F}"/>
              </a:ext>
            </a:extLst>
          </p:cNvPr>
          <p:cNvSpPr/>
          <p:nvPr/>
        </p:nvSpPr>
        <p:spPr>
          <a:xfrm>
            <a:off x="50180" y="1101058"/>
            <a:ext cx="6757638" cy="3092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u="sng" dirty="0">
                <a:solidFill>
                  <a:schemeClr val="tx1"/>
                </a:solidFill>
              </a:rPr>
              <a:t>Recap questions:</a:t>
            </a:r>
          </a:p>
          <a:p>
            <a:pPr algn="ctr"/>
            <a:endParaRPr lang="en-US" sz="1400" u="sng" dirty="0">
              <a:solidFill>
                <a:schemeClr val="tx1"/>
              </a:solidFill>
            </a:endParaRPr>
          </a:p>
          <a:p>
            <a:r>
              <a:rPr lang="en-US" sz="1400" dirty="0">
                <a:solidFill>
                  <a:schemeClr val="tx1"/>
                </a:solidFill>
              </a:rPr>
              <a:t>1. What is the name of the location where glaciers are usually formed?</a:t>
            </a:r>
          </a:p>
          <a:p>
            <a:r>
              <a:rPr lang="en-US" sz="1400" dirty="0">
                <a:solidFill>
                  <a:schemeClr val="tx1"/>
                </a:solidFill>
              </a:rPr>
              <a:t>___________________________________________________________</a:t>
            </a:r>
          </a:p>
          <a:p>
            <a:r>
              <a:rPr lang="en-US" sz="1400" dirty="0">
                <a:solidFill>
                  <a:schemeClr val="tx1"/>
                </a:solidFill>
              </a:rPr>
              <a:t>2. Name one key export from the Middle East.</a:t>
            </a:r>
          </a:p>
          <a:p>
            <a:r>
              <a:rPr lang="en-US" sz="1400" dirty="0">
                <a:solidFill>
                  <a:schemeClr val="tx1"/>
                </a:solidFill>
              </a:rPr>
              <a:t>___________________________________________________________</a:t>
            </a:r>
          </a:p>
          <a:p>
            <a:r>
              <a:rPr lang="en-US" sz="1400" dirty="0">
                <a:solidFill>
                  <a:schemeClr val="tx1"/>
                </a:solidFill>
              </a:rPr>
              <a:t>3. Name the three types of plate boundary.</a:t>
            </a:r>
          </a:p>
          <a:p>
            <a:r>
              <a:rPr lang="en-US" sz="1400" dirty="0">
                <a:solidFill>
                  <a:schemeClr val="tx1"/>
                </a:solidFill>
              </a:rPr>
              <a:t>___________________________________________________________</a:t>
            </a:r>
          </a:p>
          <a:p>
            <a:r>
              <a:rPr lang="en-US" sz="1400" dirty="0">
                <a:solidFill>
                  <a:schemeClr val="tx1"/>
                </a:solidFill>
              </a:rPr>
              <a:t>4. Name 3 countries located on the continent of Africa. </a:t>
            </a:r>
          </a:p>
          <a:p>
            <a:r>
              <a:rPr lang="en-US" sz="1400" dirty="0">
                <a:solidFill>
                  <a:schemeClr val="tx1"/>
                </a:solidFill>
              </a:rPr>
              <a:t>___________________________________________________________</a:t>
            </a:r>
          </a:p>
          <a:p>
            <a:r>
              <a:rPr lang="en-US" sz="1400" dirty="0">
                <a:solidFill>
                  <a:schemeClr val="tx1"/>
                </a:solidFill>
              </a:rPr>
              <a:t>5. What does the term HDI mean?</a:t>
            </a:r>
          </a:p>
          <a:p>
            <a:r>
              <a:rPr lang="en-US" sz="1400" dirty="0">
                <a:solidFill>
                  <a:schemeClr val="tx1"/>
                </a:solidFill>
              </a:rPr>
              <a:t>___________________________________________________________</a:t>
            </a:r>
          </a:p>
          <a:p>
            <a:endParaRPr lang="en-US" sz="1400" dirty="0">
              <a:solidFill>
                <a:schemeClr val="tx1"/>
              </a:solidFill>
            </a:endParaRPr>
          </a:p>
          <a:p>
            <a:r>
              <a:rPr lang="en-US" sz="1400" b="1" i="1" dirty="0">
                <a:solidFill>
                  <a:schemeClr val="tx1"/>
                </a:solidFill>
              </a:rPr>
              <a:t>Find the answers on page 8 to self mark.</a:t>
            </a:r>
          </a:p>
        </p:txBody>
      </p:sp>
      <p:graphicFrame>
        <p:nvGraphicFramePr>
          <p:cNvPr id="5" name="Table 4">
            <a:extLst>
              <a:ext uri="{FF2B5EF4-FFF2-40B4-BE49-F238E27FC236}">
                <a16:creationId xmlns:a16="http://schemas.microsoft.com/office/drawing/2014/main" id="{424537E5-858D-40AE-9340-62354169FEC1}"/>
              </a:ext>
            </a:extLst>
          </p:cNvPr>
          <p:cNvGraphicFramePr>
            <a:graphicFrameLocks noGrp="1"/>
          </p:cNvGraphicFramePr>
          <p:nvPr>
            <p:extLst>
              <p:ext uri="{D42A27DB-BD31-4B8C-83A1-F6EECF244321}">
                <p14:modId xmlns:p14="http://schemas.microsoft.com/office/powerpoint/2010/main" val="70202921"/>
              </p:ext>
            </p:extLst>
          </p:nvPr>
        </p:nvGraphicFramePr>
        <p:xfrm>
          <a:off x="50180" y="5084064"/>
          <a:ext cx="6757638" cy="3858607"/>
        </p:xfrm>
        <a:graphic>
          <a:graphicData uri="http://schemas.openxmlformats.org/drawingml/2006/table">
            <a:tbl>
              <a:tblPr firstCol="1" bandRow="1">
                <a:tableStyleId>{5940675A-B579-460E-94D1-54222C63F5DA}</a:tableStyleId>
              </a:tblPr>
              <a:tblGrid>
                <a:gridCol w="1607932">
                  <a:extLst>
                    <a:ext uri="{9D8B030D-6E8A-4147-A177-3AD203B41FA5}">
                      <a16:colId xmlns:a16="http://schemas.microsoft.com/office/drawing/2014/main" val="1085744548"/>
                    </a:ext>
                  </a:extLst>
                </a:gridCol>
                <a:gridCol w="5149706">
                  <a:extLst>
                    <a:ext uri="{9D8B030D-6E8A-4147-A177-3AD203B41FA5}">
                      <a16:colId xmlns:a16="http://schemas.microsoft.com/office/drawing/2014/main" val="2653067369"/>
                    </a:ext>
                  </a:extLst>
                </a:gridCol>
              </a:tblGrid>
              <a:tr h="517749">
                <a:tc>
                  <a:txBody>
                    <a:bodyPr/>
                    <a:lstStyle/>
                    <a:p>
                      <a:pPr>
                        <a:spcAft>
                          <a:spcPts val="0"/>
                        </a:spcAft>
                      </a:pPr>
                      <a:r>
                        <a:rPr lang="en-GB" sz="1400" dirty="0">
                          <a:effectLst/>
                        </a:rPr>
                        <a:t>Carrying capacity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46144312"/>
                  </a:ext>
                </a:extLst>
              </a:tr>
              <a:tr h="953346">
                <a:tc>
                  <a:txBody>
                    <a:bodyPr/>
                    <a:lstStyle/>
                    <a:p>
                      <a:pPr>
                        <a:spcAft>
                          <a:spcPts val="0"/>
                        </a:spcAft>
                      </a:pPr>
                      <a:r>
                        <a:rPr lang="en-GB" sz="1400">
                          <a:effectLst/>
                        </a:rPr>
                        <a:t>Honey pot sites</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11880658"/>
                  </a:ext>
                </a:extLst>
              </a:tr>
              <a:tr h="517749">
                <a:tc>
                  <a:txBody>
                    <a:bodyPr/>
                    <a:lstStyle/>
                    <a:p>
                      <a:pPr>
                        <a:spcAft>
                          <a:spcPts val="0"/>
                        </a:spcAft>
                      </a:pPr>
                      <a:r>
                        <a:rPr lang="en-GB" sz="1400">
                          <a:effectLst/>
                        </a:rPr>
                        <a:t>Place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05751706"/>
                  </a:ext>
                </a:extLst>
              </a:tr>
              <a:tr h="690331">
                <a:tc>
                  <a:txBody>
                    <a:bodyPr/>
                    <a:lstStyle/>
                    <a:p>
                      <a:pPr>
                        <a:spcAft>
                          <a:spcPts val="0"/>
                        </a:spcAft>
                      </a:pPr>
                      <a:r>
                        <a:rPr lang="en-GB" sz="1400">
                          <a:effectLst/>
                        </a:rPr>
                        <a:t>Scale</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27656696"/>
                  </a:ext>
                </a:extLst>
              </a:tr>
              <a:tr h="517749">
                <a:tc>
                  <a:txBody>
                    <a:bodyPr/>
                    <a:lstStyle/>
                    <a:p>
                      <a:pPr>
                        <a:spcAft>
                          <a:spcPts val="0"/>
                        </a:spcAft>
                      </a:pPr>
                      <a:r>
                        <a:rPr lang="en-GB" sz="1400">
                          <a:effectLst/>
                        </a:rPr>
                        <a:t>Spatial</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85805756"/>
                  </a:ext>
                </a:extLst>
              </a:tr>
              <a:tr h="517749">
                <a:tc>
                  <a:txBody>
                    <a:bodyPr/>
                    <a:lstStyle/>
                    <a:p>
                      <a:pPr>
                        <a:spcAft>
                          <a:spcPts val="0"/>
                        </a:spcAft>
                      </a:pPr>
                      <a:r>
                        <a:rPr lang="en-GB" sz="1400" dirty="0">
                          <a:effectLst/>
                        </a:rPr>
                        <a:t>Upland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62677103"/>
                  </a:ext>
                </a:extLst>
              </a:tr>
            </a:tbl>
          </a:graphicData>
        </a:graphic>
      </p:graphicFrame>
      <p:sp>
        <p:nvSpPr>
          <p:cNvPr id="6" name="TextBox 5">
            <a:extLst>
              <a:ext uri="{FF2B5EF4-FFF2-40B4-BE49-F238E27FC236}">
                <a16:creationId xmlns:a16="http://schemas.microsoft.com/office/drawing/2014/main" id="{2862E058-3741-4A0F-B736-9AACE7CAC43C}"/>
              </a:ext>
            </a:extLst>
          </p:cNvPr>
          <p:cNvSpPr txBox="1"/>
          <p:nvPr/>
        </p:nvSpPr>
        <p:spPr>
          <a:xfrm>
            <a:off x="50180" y="4272772"/>
            <a:ext cx="6757638" cy="738664"/>
          </a:xfrm>
          <a:prstGeom prst="rect">
            <a:avLst/>
          </a:prstGeom>
          <a:noFill/>
        </p:spPr>
        <p:txBody>
          <a:bodyPr wrap="square" rtlCol="0">
            <a:spAutoFit/>
          </a:bodyPr>
          <a:lstStyle/>
          <a:p>
            <a:pPr algn="ctr"/>
            <a:r>
              <a:rPr lang="en-GB" sz="1400" u="sng" dirty="0"/>
              <a:t>Key terms for the topic:</a:t>
            </a:r>
          </a:p>
          <a:p>
            <a:r>
              <a:rPr lang="en-GB" sz="1400" b="1" i="1" dirty="0"/>
              <a:t>Fill in the boxes to see how much you can remember from KS3. Once you’ve finished, find the answers on page 8 to self mark. </a:t>
            </a:r>
          </a:p>
        </p:txBody>
      </p:sp>
    </p:spTree>
    <p:extLst>
      <p:ext uri="{BB962C8B-B14F-4D97-AF65-F5344CB8AC3E}">
        <p14:creationId xmlns:p14="http://schemas.microsoft.com/office/powerpoint/2010/main" val="24466858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DC6DB3-6E28-47F2-A223-42A6162A1321}"/>
              </a:ext>
            </a:extLst>
          </p:cNvPr>
          <p:cNvSpPr>
            <a:spLocks noGrp="1"/>
          </p:cNvSpPr>
          <p:nvPr>
            <p:ph type="sldNum" sz="quarter" idx="12"/>
          </p:nvPr>
        </p:nvSpPr>
        <p:spPr/>
        <p:txBody>
          <a:bodyPr/>
          <a:lstStyle/>
          <a:p>
            <a:fld id="{F33F0E25-3455-4652-BAB5-8FEF2E191005}" type="slidenum">
              <a:rPr lang="en-GB" smtClean="0"/>
              <a:t>5</a:t>
            </a:fld>
            <a:endParaRPr lang="en-GB"/>
          </a:p>
        </p:txBody>
      </p:sp>
      <p:pic>
        <p:nvPicPr>
          <p:cNvPr id="3" name="Picture 2" descr="A screenshot of a cell phone&#10;&#10;Description automatically generated">
            <a:extLst>
              <a:ext uri="{FF2B5EF4-FFF2-40B4-BE49-F238E27FC236}">
                <a16:creationId xmlns:a16="http://schemas.microsoft.com/office/drawing/2014/main" id="{B56AE210-9B24-4D99-AD0E-F84B33B0DADC}"/>
              </a:ext>
            </a:extLst>
          </p:cNvPr>
          <p:cNvPicPr>
            <a:picLocks noChangeAspect="1"/>
          </p:cNvPicPr>
          <p:nvPr/>
        </p:nvPicPr>
        <p:blipFill>
          <a:blip r:embed="rId2"/>
          <a:stretch>
            <a:fillRect/>
          </a:stretch>
        </p:blipFill>
        <p:spPr>
          <a:xfrm>
            <a:off x="124831" y="197200"/>
            <a:ext cx="6608337" cy="4061892"/>
          </a:xfrm>
          <a:prstGeom prst="rect">
            <a:avLst/>
          </a:prstGeom>
          <a:ln>
            <a:solidFill>
              <a:schemeClr val="tx1"/>
            </a:solidFill>
          </a:ln>
        </p:spPr>
      </p:pic>
      <p:pic>
        <p:nvPicPr>
          <p:cNvPr id="4" name="Picture 3">
            <a:extLst>
              <a:ext uri="{FF2B5EF4-FFF2-40B4-BE49-F238E27FC236}">
                <a16:creationId xmlns:a16="http://schemas.microsoft.com/office/drawing/2014/main" id="{E54C0EEC-AD19-438C-A1B0-1D70EDA003AE}"/>
              </a:ext>
            </a:extLst>
          </p:cNvPr>
          <p:cNvPicPr>
            <a:picLocks noChangeAspect="1"/>
          </p:cNvPicPr>
          <p:nvPr/>
        </p:nvPicPr>
        <p:blipFill>
          <a:blip r:embed="rId3"/>
          <a:stretch>
            <a:fillRect/>
          </a:stretch>
        </p:blipFill>
        <p:spPr>
          <a:xfrm>
            <a:off x="124830" y="4426652"/>
            <a:ext cx="3304169" cy="2851972"/>
          </a:xfrm>
          <a:prstGeom prst="rect">
            <a:avLst/>
          </a:prstGeom>
          <a:ln>
            <a:solidFill>
              <a:schemeClr val="tx1"/>
            </a:solidFill>
          </a:ln>
        </p:spPr>
      </p:pic>
      <p:pic>
        <p:nvPicPr>
          <p:cNvPr id="5" name="Picture 4">
            <a:extLst>
              <a:ext uri="{FF2B5EF4-FFF2-40B4-BE49-F238E27FC236}">
                <a16:creationId xmlns:a16="http://schemas.microsoft.com/office/drawing/2014/main" id="{F51D2C6C-DB8B-49D4-87AF-DEDE252EA8F8}"/>
              </a:ext>
            </a:extLst>
          </p:cNvPr>
          <p:cNvPicPr>
            <a:picLocks noChangeAspect="1"/>
          </p:cNvPicPr>
          <p:nvPr/>
        </p:nvPicPr>
        <p:blipFill rotWithShape="1">
          <a:blip r:embed="rId4"/>
          <a:srcRect l="17073" r="20000"/>
          <a:stretch/>
        </p:blipFill>
        <p:spPr>
          <a:xfrm>
            <a:off x="3584449" y="4426652"/>
            <a:ext cx="3148720" cy="2851972"/>
          </a:xfrm>
          <a:prstGeom prst="rect">
            <a:avLst/>
          </a:prstGeom>
          <a:ln>
            <a:solidFill>
              <a:schemeClr val="tx1"/>
            </a:solidFill>
          </a:ln>
        </p:spPr>
      </p:pic>
      <p:sp>
        <p:nvSpPr>
          <p:cNvPr id="6" name="TextBox 5">
            <a:extLst>
              <a:ext uri="{FF2B5EF4-FFF2-40B4-BE49-F238E27FC236}">
                <a16:creationId xmlns:a16="http://schemas.microsoft.com/office/drawing/2014/main" id="{9828937D-BD4B-4E0C-BA09-435D0F3CE8D8}"/>
              </a:ext>
            </a:extLst>
          </p:cNvPr>
          <p:cNvSpPr txBox="1"/>
          <p:nvPr/>
        </p:nvSpPr>
        <p:spPr>
          <a:xfrm>
            <a:off x="124831" y="7446184"/>
            <a:ext cx="6608337" cy="1815882"/>
          </a:xfrm>
          <a:prstGeom prst="rect">
            <a:avLst/>
          </a:prstGeom>
          <a:noFill/>
          <a:ln>
            <a:solidFill>
              <a:schemeClr val="tx1"/>
            </a:solidFill>
          </a:ln>
        </p:spPr>
        <p:txBody>
          <a:bodyPr wrap="square" rtlCol="0">
            <a:spAutoFit/>
          </a:bodyPr>
          <a:lstStyle/>
          <a:p>
            <a:r>
              <a:rPr lang="en-GB" sz="1600" b="1" i="1" dirty="0"/>
              <a:t>Task:</a:t>
            </a:r>
          </a:p>
          <a:p>
            <a:r>
              <a:rPr lang="en-GB" sz="1600" b="1" i="1" dirty="0"/>
              <a:t>Using the information in the box and images above, describe what you are likely to find in upland areas of the UK in one sentence. </a:t>
            </a:r>
          </a:p>
          <a:p>
            <a:r>
              <a:rPr lang="en-GB" sz="1600" dirty="0"/>
              <a:t>____________________________________________________________________________________________________________________________________________________________________________________________________________________________________________________________</a:t>
            </a:r>
          </a:p>
        </p:txBody>
      </p:sp>
    </p:spTree>
    <p:extLst>
      <p:ext uri="{BB962C8B-B14F-4D97-AF65-F5344CB8AC3E}">
        <p14:creationId xmlns:p14="http://schemas.microsoft.com/office/powerpoint/2010/main" val="109501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6B5AFC9-F630-495B-B22C-156969D55FE3}"/>
              </a:ext>
            </a:extLst>
          </p:cNvPr>
          <p:cNvSpPr>
            <a:spLocks noGrp="1"/>
          </p:cNvSpPr>
          <p:nvPr>
            <p:ph type="sldNum" sz="quarter" idx="12"/>
          </p:nvPr>
        </p:nvSpPr>
        <p:spPr>
          <a:xfrm>
            <a:off x="4843463" y="9181397"/>
            <a:ext cx="1543050" cy="527403"/>
          </a:xfrm>
        </p:spPr>
        <p:txBody>
          <a:bodyPr/>
          <a:lstStyle/>
          <a:p>
            <a:fld id="{F33F0E25-3455-4652-BAB5-8FEF2E191005}" type="slidenum">
              <a:rPr lang="en-GB" smtClean="0"/>
              <a:t>6</a:t>
            </a:fld>
            <a:endParaRPr lang="en-GB"/>
          </a:p>
        </p:txBody>
      </p:sp>
      <p:pic>
        <p:nvPicPr>
          <p:cNvPr id="3" name="Picture 2" descr="A close up of a map&#10;&#10;Description automatically generated">
            <a:extLst>
              <a:ext uri="{FF2B5EF4-FFF2-40B4-BE49-F238E27FC236}">
                <a16:creationId xmlns:a16="http://schemas.microsoft.com/office/drawing/2014/main" id="{B7C3EC1C-392F-4FF5-BEC6-C462846F6E76}"/>
              </a:ext>
            </a:extLst>
          </p:cNvPr>
          <p:cNvPicPr>
            <a:picLocks noChangeAspect="1"/>
          </p:cNvPicPr>
          <p:nvPr/>
        </p:nvPicPr>
        <p:blipFill rotWithShape="1">
          <a:blip r:embed="rId2"/>
          <a:srcRect l="2927" t="1190" r="3659" b="1546"/>
          <a:stretch/>
        </p:blipFill>
        <p:spPr>
          <a:xfrm>
            <a:off x="2630498" y="197201"/>
            <a:ext cx="4047892" cy="5264816"/>
          </a:xfrm>
          <a:prstGeom prst="rect">
            <a:avLst/>
          </a:prstGeom>
          <a:ln>
            <a:solidFill>
              <a:schemeClr val="tx1"/>
            </a:solidFill>
          </a:ln>
        </p:spPr>
      </p:pic>
      <p:sp>
        <p:nvSpPr>
          <p:cNvPr id="4" name="Rectangle 3">
            <a:extLst>
              <a:ext uri="{FF2B5EF4-FFF2-40B4-BE49-F238E27FC236}">
                <a16:creationId xmlns:a16="http://schemas.microsoft.com/office/drawing/2014/main" id="{DB597F7E-E726-4B37-8426-28B92E6A5888}"/>
              </a:ext>
            </a:extLst>
          </p:cNvPr>
          <p:cNvSpPr/>
          <p:nvPr/>
        </p:nvSpPr>
        <p:spPr>
          <a:xfrm>
            <a:off x="100361" y="197200"/>
            <a:ext cx="2350231" cy="9511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i="1" dirty="0">
                <a:solidFill>
                  <a:schemeClr val="tx1"/>
                </a:solidFill>
              </a:rPr>
              <a:t>Task</a:t>
            </a:r>
          </a:p>
          <a:p>
            <a:pPr algn="ctr"/>
            <a:endParaRPr lang="en-US" sz="1600" b="1" i="1" dirty="0">
              <a:solidFill>
                <a:schemeClr val="tx1"/>
              </a:solidFill>
            </a:endParaRPr>
          </a:p>
          <a:p>
            <a:r>
              <a:rPr lang="en-US" sz="1600" b="1" i="1" dirty="0">
                <a:solidFill>
                  <a:schemeClr val="tx1"/>
                </a:solidFill>
              </a:rPr>
              <a:t>Using the map, describe the distribution of the following:</a:t>
            </a:r>
          </a:p>
          <a:p>
            <a:r>
              <a:rPr lang="en-US" sz="1600" b="1" i="1" dirty="0">
                <a:solidFill>
                  <a:schemeClr val="tx1"/>
                </a:solidFill>
              </a:rPr>
              <a:t>-Mountain and valley landscapes</a:t>
            </a:r>
          </a:p>
          <a:p>
            <a:r>
              <a:rPr lang="en-US" sz="1600" b="1" i="1" dirty="0">
                <a:solidFill>
                  <a:schemeClr val="tx1"/>
                </a:solidFill>
              </a:rPr>
              <a:t>-Plateau and valley landscapes</a:t>
            </a:r>
          </a:p>
          <a:p>
            <a:endParaRPr lang="en-US" sz="1600" b="1" i="1" dirty="0">
              <a:solidFill>
                <a:schemeClr val="tx1"/>
              </a:solidFill>
            </a:endParaRPr>
          </a:p>
          <a:p>
            <a:r>
              <a:rPr lang="en-US" sz="1600" dirty="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endParaRPr lang="en-US" sz="1600" dirty="0">
              <a:solidFill>
                <a:schemeClr val="tx1"/>
              </a:solidFill>
            </a:endParaRPr>
          </a:p>
        </p:txBody>
      </p:sp>
      <p:sp>
        <p:nvSpPr>
          <p:cNvPr id="5" name="Rectangle 4">
            <a:extLst>
              <a:ext uri="{FF2B5EF4-FFF2-40B4-BE49-F238E27FC236}">
                <a16:creationId xmlns:a16="http://schemas.microsoft.com/office/drawing/2014/main" id="{739A400C-95F5-4CFA-81EE-9D9B678CD376}"/>
              </a:ext>
            </a:extLst>
          </p:cNvPr>
          <p:cNvSpPr/>
          <p:nvPr/>
        </p:nvSpPr>
        <p:spPr>
          <a:xfrm>
            <a:off x="2630498" y="5574237"/>
            <a:ext cx="4047892" cy="116793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tx1"/>
                </a:solidFill>
              </a:rPr>
              <a:t>Clues:</a:t>
            </a:r>
          </a:p>
          <a:p>
            <a:pPr marL="285750" indent="-285750">
              <a:buFont typeface="Arial" panose="020B0604020202020204" pitchFamily="34" charset="0"/>
              <a:buChar char="•"/>
            </a:pPr>
            <a:r>
              <a:rPr lang="en-US" sz="1600" dirty="0">
                <a:solidFill>
                  <a:schemeClr val="tx1"/>
                </a:solidFill>
              </a:rPr>
              <a:t>Remember, describe means ’say what you see’</a:t>
            </a:r>
          </a:p>
          <a:p>
            <a:pPr marL="285750" indent="-285750">
              <a:buFont typeface="Arial" panose="020B0604020202020204" pitchFamily="34" charset="0"/>
              <a:buChar char="•"/>
            </a:pPr>
            <a:r>
              <a:rPr lang="en-US" sz="1600" dirty="0">
                <a:solidFill>
                  <a:schemeClr val="tx1"/>
                </a:solidFill>
              </a:rPr>
              <a:t>Use compass points and place names to help you locate. </a:t>
            </a:r>
          </a:p>
        </p:txBody>
      </p:sp>
      <p:sp>
        <p:nvSpPr>
          <p:cNvPr id="6" name="Rectangle 5">
            <a:extLst>
              <a:ext uri="{FF2B5EF4-FFF2-40B4-BE49-F238E27FC236}">
                <a16:creationId xmlns:a16="http://schemas.microsoft.com/office/drawing/2014/main" id="{DE6A5AC7-0438-4B81-B3FE-702E2D1614AF}"/>
              </a:ext>
            </a:extLst>
          </p:cNvPr>
          <p:cNvSpPr/>
          <p:nvPr/>
        </p:nvSpPr>
        <p:spPr>
          <a:xfrm>
            <a:off x="2630498" y="6866588"/>
            <a:ext cx="4047892" cy="2842211"/>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i="1" dirty="0">
                <a:solidFill>
                  <a:schemeClr val="tx1"/>
                </a:solidFill>
                <a:latin typeface="Comic Sans MS" panose="030F0902030302020204" pitchFamily="66" charset="0"/>
              </a:rPr>
              <a:t>Challenge</a:t>
            </a:r>
          </a:p>
          <a:p>
            <a:r>
              <a:rPr lang="en-US" sz="1600" b="1" i="1" dirty="0">
                <a:solidFill>
                  <a:schemeClr val="tx1"/>
                </a:solidFill>
                <a:latin typeface="Comic Sans MS" panose="030F0902030302020204" pitchFamily="66" charset="0"/>
              </a:rPr>
              <a:t>What can you tell about the relationship between these landscapes and the extent of the ice?</a:t>
            </a:r>
          </a:p>
          <a:p>
            <a:r>
              <a:rPr lang="en-US" sz="1600" dirty="0">
                <a:solidFill>
                  <a:schemeClr val="tx1"/>
                </a:solidFill>
                <a:latin typeface="Comic Sans MS" panose="030F0902030302020204" pitchFamily="66" charset="0"/>
              </a:rPr>
              <a:t>__________________________________________________________________________________________________________________________________________________________________________________________________________________</a:t>
            </a:r>
          </a:p>
        </p:txBody>
      </p:sp>
    </p:spTree>
    <p:extLst>
      <p:ext uri="{BB962C8B-B14F-4D97-AF65-F5344CB8AC3E}">
        <p14:creationId xmlns:p14="http://schemas.microsoft.com/office/powerpoint/2010/main" val="4246999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235F82-B62E-4C6B-92B5-417227CA6130}"/>
              </a:ext>
            </a:extLst>
          </p:cNvPr>
          <p:cNvSpPr>
            <a:spLocks noGrp="1"/>
          </p:cNvSpPr>
          <p:nvPr>
            <p:ph type="sldNum" sz="quarter" idx="12"/>
          </p:nvPr>
        </p:nvSpPr>
        <p:spPr/>
        <p:txBody>
          <a:bodyPr/>
          <a:lstStyle/>
          <a:p>
            <a:fld id="{F33F0E25-3455-4652-BAB5-8FEF2E191005}" type="slidenum">
              <a:rPr lang="en-GB" smtClean="0"/>
              <a:t>7</a:t>
            </a:fld>
            <a:endParaRPr lang="en-GB"/>
          </a:p>
        </p:txBody>
      </p:sp>
      <p:pic>
        <p:nvPicPr>
          <p:cNvPr id="3" name="Picture 2" descr="A sign on the side of a mountain&#10;&#10;Description automatically generated">
            <a:extLst>
              <a:ext uri="{FF2B5EF4-FFF2-40B4-BE49-F238E27FC236}">
                <a16:creationId xmlns:a16="http://schemas.microsoft.com/office/drawing/2014/main" id="{4A58DDE7-E528-487B-8140-5587E02F0455}"/>
              </a:ext>
            </a:extLst>
          </p:cNvPr>
          <p:cNvPicPr>
            <a:picLocks noChangeAspect="1"/>
          </p:cNvPicPr>
          <p:nvPr/>
        </p:nvPicPr>
        <p:blipFill>
          <a:blip r:embed="rId2"/>
          <a:stretch>
            <a:fillRect/>
          </a:stretch>
        </p:blipFill>
        <p:spPr>
          <a:xfrm>
            <a:off x="173514" y="197200"/>
            <a:ext cx="6519894" cy="2826416"/>
          </a:xfrm>
          <a:prstGeom prst="rect">
            <a:avLst/>
          </a:prstGeom>
          <a:ln>
            <a:solidFill>
              <a:schemeClr val="tx1"/>
            </a:solidFill>
          </a:ln>
        </p:spPr>
      </p:pic>
      <p:sp>
        <p:nvSpPr>
          <p:cNvPr id="4" name="Rectangle 3">
            <a:extLst>
              <a:ext uri="{FF2B5EF4-FFF2-40B4-BE49-F238E27FC236}">
                <a16:creationId xmlns:a16="http://schemas.microsoft.com/office/drawing/2014/main" id="{8277111C-0560-4621-A303-7BD00B84A011}"/>
              </a:ext>
            </a:extLst>
          </p:cNvPr>
          <p:cNvSpPr/>
          <p:nvPr/>
        </p:nvSpPr>
        <p:spPr>
          <a:xfrm>
            <a:off x="173514" y="3183589"/>
            <a:ext cx="6519894" cy="33391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600" b="1" i="1" dirty="0">
                <a:solidFill>
                  <a:schemeClr val="tx1"/>
                </a:solidFill>
              </a:rPr>
              <a:t>Task</a:t>
            </a:r>
          </a:p>
          <a:p>
            <a:r>
              <a:rPr lang="en-US" sz="1600" b="1" i="1" dirty="0">
                <a:solidFill>
                  <a:schemeClr val="tx1"/>
                </a:solidFill>
              </a:rPr>
              <a:t>Describe what landscapes you can see on this photograph, specifically at points A and B.</a:t>
            </a:r>
          </a:p>
          <a:p>
            <a:r>
              <a:rPr lang="en-US" sz="1600" dirty="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6" name="Rectangle 5">
            <a:extLst>
              <a:ext uri="{FF2B5EF4-FFF2-40B4-BE49-F238E27FC236}">
                <a16:creationId xmlns:a16="http://schemas.microsoft.com/office/drawing/2014/main" id="{346B793C-8D0B-4737-A9E4-551F3F4DE51D}"/>
              </a:ext>
            </a:extLst>
          </p:cNvPr>
          <p:cNvSpPr/>
          <p:nvPr/>
        </p:nvSpPr>
        <p:spPr>
          <a:xfrm>
            <a:off x="173514" y="6684119"/>
            <a:ext cx="6519894" cy="116793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schemeClr val="tx1"/>
                </a:solidFill>
              </a:rPr>
              <a:t>Clues:</a:t>
            </a:r>
          </a:p>
          <a:p>
            <a:pPr marL="285750" indent="-285750">
              <a:buFont typeface="Arial" panose="020B0604020202020204" pitchFamily="34" charset="0"/>
              <a:buChar char="•"/>
            </a:pPr>
            <a:r>
              <a:rPr lang="en-US" sz="1600" dirty="0">
                <a:solidFill>
                  <a:schemeClr val="tx1"/>
                </a:solidFill>
              </a:rPr>
              <a:t>Remember, describe means ’say what you see’</a:t>
            </a:r>
          </a:p>
          <a:p>
            <a:pPr marL="285750" indent="-285750">
              <a:buFont typeface="Arial" panose="020B0604020202020204" pitchFamily="34" charset="0"/>
              <a:buChar char="•"/>
            </a:pPr>
            <a:r>
              <a:rPr lang="en-US" sz="1600" dirty="0">
                <a:solidFill>
                  <a:schemeClr val="tx1"/>
                </a:solidFill>
              </a:rPr>
              <a:t>Begin with what you can see in the immediate foreground of the image, then go on to focus on what might be in the background. </a:t>
            </a:r>
          </a:p>
        </p:txBody>
      </p:sp>
    </p:spTree>
    <p:extLst>
      <p:ext uri="{BB962C8B-B14F-4D97-AF65-F5344CB8AC3E}">
        <p14:creationId xmlns:p14="http://schemas.microsoft.com/office/powerpoint/2010/main" val="4281321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EB4AF3-B291-401E-BBD7-39405B6D7DDF}"/>
              </a:ext>
            </a:extLst>
          </p:cNvPr>
          <p:cNvSpPr>
            <a:spLocks noGrp="1"/>
          </p:cNvSpPr>
          <p:nvPr>
            <p:ph type="sldNum" sz="quarter" idx="12"/>
          </p:nvPr>
        </p:nvSpPr>
        <p:spPr/>
        <p:txBody>
          <a:bodyPr/>
          <a:lstStyle/>
          <a:p>
            <a:fld id="{F33F0E25-3455-4652-BAB5-8FEF2E191005}" type="slidenum">
              <a:rPr lang="en-GB" smtClean="0"/>
              <a:t>8</a:t>
            </a:fld>
            <a:endParaRPr lang="en-GB"/>
          </a:p>
        </p:txBody>
      </p:sp>
      <p:sp>
        <p:nvSpPr>
          <p:cNvPr id="3" name="Title 3">
            <a:extLst>
              <a:ext uri="{FF2B5EF4-FFF2-40B4-BE49-F238E27FC236}">
                <a16:creationId xmlns:a16="http://schemas.microsoft.com/office/drawing/2014/main" id="{A0280DBA-37C3-48BC-9915-1ACD9A7D08D9}"/>
              </a:ext>
            </a:extLst>
          </p:cNvPr>
          <p:cNvSpPr txBox="1">
            <a:spLocks/>
          </p:cNvSpPr>
          <p:nvPr/>
        </p:nvSpPr>
        <p:spPr>
          <a:xfrm>
            <a:off x="50180" y="130378"/>
            <a:ext cx="6757639" cy="820369"/>
          </a:xfrm>
          <a:prstGeom prst="rect">
            <a:avLst/>
          </a:prstGeom>
          <a:ln>
            <a:solidFill>
              <a:schemeClr val="tx1"/>
            </a:solidFill>
          </a:ln>
        </p:spPr>
        <p:txBody>
          <a:bodyPr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u="sng" dirty="0">
                <a:latin typeface="Comic Sans MS" panose="030F0902030302020204" pitchFamily="66" charset="0"/>
              </a:rPr>
              <a:t>Self mark your work!</a:t>
            </a:r>
          </a:p>
        </p:txBody>
      </p:sp>
      <p:sp>
        <p:nvSpPr>
          <p:cNvPr id="4" name="TextBox 3">
            <a:extLst>
              <a:ext uri="{FF2B5EF4-FFF2-40B4-BE49-F238E27FC236}">
                <a16:creationId xmlns:a16="http://schemas.microsoft.com/office/drawing/2014/main" id="{E003C991-6F6B-40F5-B952-E9212D3973B4}"/>
              </a:ext>
            </a:extLst>
          </p:cNvPr>
          <p:cNvSpPr txBox="1"/>
          <p:nvPr/>
        </p:nvSpPr>
        <p:spPr>
          <a:xfrm>
            <a:off x="50180" y="1229532"/>
            <a:ext cx="6757639" cy="6740307"/>
          </a:xfrm>
          <a:prstGeom prst="rect">
            <a:avLst/>
          </a:prstGeom>
          <a:noFill/>
          <a:ln>
            <a:solidFill>
              <a:schemeClr val="tx1"/>
            </a:solidFill>
          </a:ln>
        </p:spPr>
        <p:txBody>
          <a:bodyPr wrap="square" rtlCol="0">
            <a:spAutoFit/>
          </a:bodyPr>
          <a:lstStyle/>
          <a:p>
            <a:r>
              <a:rPr lang="en-GB" dirty="0"/>
              <a:t>Lesson 1:</a:t>
            </a:r>
          </a:p>
          <a:p>
            <a:endParaRPr lang="en-GB" dirty="0"/>
          </a:p>
          <a:p>
            <a:r>
              <a:rPr lang="en-GB" dirty="0"/>
              <a:t>Recap questions:</a:t>
            </a:r>
          </a:p>
          <a:p>
            <a:pPr marL="342900" indent="-342900">
              <a:buAutoNum type="arabicPeriod"/>
            </a:pPr>
            <a:r>
              <a:rPr lang="en-GB" dirty="0"/>
              <a:t>Corrie or cove</a:t>
            </a:r>
          </a:p>
          <a:p>
            <a:pPr marL="342900" indent="-342900">
              <a:buAutoNum type="arabicPeriod"/>
            </a:pPr>
            <a:r>
              <a:rPr lang="en-GB" dirty="0"/>
              <a:t>Oil, natural gas, opium</a:t>
            </a:r>
          </a:p>
          <a:p>
            <a:pPr marL="342900" indent="-342900">
              <a:buAutoNum type="arabicPeriod"/>
            </a:pPr>
            <a:r>
              <a:rPr lang="en-GB" dirty="0"/>
              <a:t>Constructive, destructive, conservative</a:t>
            </a:r>
          </a:p>
          <a:p>
            <a:pPr marL="342900" indent="-342900">
              <a:buAutoNum type="arabicPeriod"/>
            </a:pPr>
            <a:r>
              <a:rPr lang="en-GB" dirty="0"/>
              <a:t>See map of Africa</a:t>
            </a:r>
          </a:p>
          <a:p>
            <a:pPr marL="342900" indent="-342900">
              <a:buAutoNum type="arabicPeriod"/>
            </a:pPr>
            <a:r>
              <a:rPr lang="en-GB" dirty="0"/>
              <a:t>Human development index</a:t>
            </a:r>
          </a:p>
          <a:p>
            <a:pPr marL="342900" indent="-342900">
              <a:buAutoNum type="arabicPeriod"/>
            </a:pPr>
            <a:endParaRPr lang="en-GB" dirty="0"/>
          </a:p>
          <a:p>
            <a:r>
              <a:rPr lang="en-GB" dirty="0"/>
              <a:t>Key terms:</a:t>
            </a:r>
          </a:p>
          <a:p>
            <a:endParaRPr lang="en-GB" dirty="0"/>
          </a:p>
          <a:p>
            <a:r>
              <a:rPr lang="en-GB" dirty="0"/>
              <a:t>Carrying capacity- The ability of a landscape to absorb the activity of people without any lasting damage. </a:t>
            </a:r>
          </a:p>
          <a:p>
            <a:r>
              <a:rPr lang="en-GB" dirty="0"/>
              <a:t>Honeypot sites- Places that attract many tourists and are often congested. </a:t>
            </a:r>
          </a:p>
          <a:p>
            <a:r>
              <a:rPr lang="en-GB" dirty="0"/>
              <a:t>Place- A geographical concept used to describe what makes somewhere special, unique or distinct.</a:t>
            </a:r>
          </a:p>
          <a:p>
            <a:r>
              <a:rPr lang="en-GB" dirty="0"/>
              <a:t>Scale- A geographical concept used to describe the size or area covered by a feature. </a:t>
            </a:r>
          </a:p>
          <a:p>
            <a:r>
              <a:rPr lang="en-GB" dirty="0"/>
              <a:t>Spatial- Patterns or geographical features that vary over two dimensions so that they can be shown on a map.</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r>
              <a:rPr lang="en-GB" dirty="0"/>
              <a:t>Upland- A landscape that is hilly or mountainous. Upland landscapes contain large areas of open space with few field boundaries.</a:t>
            </a:r>
            <a:endParaRPr lang="en-GB" sz="24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5" name="Picture 4" descr="A close up of a map&#10;&#10;Description automatically generated">
            <a:extLst>
              <a:ext uri="{FF2B5EF4-FFF2-40B4-BE49-F238E27FC236}">
                <a16:creationId xmlns:a16="http://schemas.microsoft.com/office/drawing/2014/main" id="{5B3434B7-C4F1-4F08-9985-183B231F3270}"/>
              </a:ext>
            </a:extLst>
          </p:cNvPr>
          <p:cNvPicPr>
            <a:picLocks noChangeAspect="1"/>
          </p:cNvPicPr>
          <p:nvPr/>
        </p:nvPicPr>
        <p:blipFill>
          <a:blip r:embed="rId2"/>
          <a:stretch>
            <a:fillRect/>
          </a:stretch>
        </p:blipFill>
        <p:spPr>
          <a:xfrm>
            <a:off x="4401443" y="1109472"/>
            <a:ext cx="2427089" cy="2548444"/>
          </a:xfrm>
          <a:prstGeom prst="rect">
            <a:avLst/>
          </a:prstGeom>
        </p:spPr>
      </p:pic>
    </p:spTree>
    <p:extLst>
      <p:ext uri="{BB962C8B-B14F-4D97-AF65-F5344CB8AC3E}">
        <p14:creationId xmlns:p14="http://schemas.microsoft.com/office/powerpoint/2010/main" val="3149729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4D6CF1-06BC-45EE-9300-CBF2B3E7E9CC}"/>
              </a:ext>
            </a:extLst>
          </p:cNvPr>
          <p:cNvSpPr>
            <a:spLocks noGrp="1"/>
          </p:cNvSpPr>
          <p:nvPr>
            <p:ph type="sldNum" sz="quarter" idx="12"/>
          </p:nvPr>
        </p:nvSpPr>
        <p:spPr/>
        <p:txBody>
          <a:bodyPr/>
          <a:lstStyle/>
          <a:p>
            <a:fld id="{F33F0E25-3455-4652-BAB5-8FEF2E191005}" type="slidenum">
              <a:rPr lang="en-GB" smtClean="0"/>
              <a:t>9</a:t>
            </a:fld>
            <a:endParaRPr lang="en-GB"/>
          </a:p>
        </p:txBody>
      </p:sp>
      <p:sp>
        <p:nvSpPr>
          <p:cNvPr id="3" name="Title 3">
            <a:extLst>
              <a:ext uri="{FF2B5EF4-FFF2-40B4-BE49-F238E27FC236}">
                <a16:creationId xmlns:a16="http://schemas.microsoft.com/office/drawing/2014/main" id="{7573D32B-21BF-420F-A855-ED903698F290}"/>
              </a:ext>
            </a:extLst>
          </p:cNvPr>
          <p:cNvSpPr txBox="1">
            <a:spLocks/>
          </p:cNvSpPr>
          <p:nvPr/>
        </p:nvSpPr>
        <p:spPr>
          <a:xfrm>
            <a:off x="50180" y="130378"/>
            <a:ext cx="6757639" cy="820369"/>
          </a:xfrm>
          <a:prstGeom prst="rect">
            <a:avLst/>
          </a:prstGeom>
          <a:ln>
            <a:solidFill>
              <a:schemeClr val="tx1"/>
            </a:solidFill>
          </a:ln>
        </p:spPr>
        <p:txBody>
          <a:bodyPr anchor="ct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b="1" u="sng" dirty="0">
                <a:latin typeface="Comic Sans MS" panose="030F0902030302020204" pitchFamily="66" charset="0"/>
              </a:rPr>
              <a:t>Lesson 2: What are honeypot sites?</a:t>
            </a:r>
          </a:p>
        </p:txBody>
      </p:sp>
      <p:pic>
        <p:nvPicPr>
          <p:cNvPr id="4" name="Picture 3">
            <a:extLst>
              <a:ext uri="{FF2B5EF4-FFF2-40B4-BE49-F238E27FC236}">
                <a16:creationId xmlns:a16="http://schemas.microsoft.com/office/drawing/2014/main" id="{D10A3C99-CC96-48D8-8569-A913D0EDB1E5}"/>
              </a:ext>
            </a:extLst>
          </p:cNvPr>
          <p:cNvPicPr>
            <a:picLocks noChangeAspect="1"/>
          </p:cNvPicPr>
          <p:nvPr/>
        </p:nvPicPr>
        <p:blipFill>
          <a:blip r:embed="rId2"/>
          <a:stretch>
            <a:fillRect/>
          </a:stretch>
        </p:blipFill>
        <p:spPr>
          <a:xfrm>
            <a:off x="53038" y="1149891"/>
            <a:ext cx="2985628" cy="2389148"/>
          </a:xfrm>
          <a:prstGeom prst="rect">
            <a:avLst/>
          </a:prstGeom>
        </p:spPr>
      </p:pic>
      <p:pic>
        <p:nvPicPr>
          <p:cNvPr id="5" name="Picture 4">
            <a:extLst>
              <a:ext uri="{FF2B5EF4-FFF2-40B4-BE49-F238E27FC236}">
                <a16:creationId xmlns:a16="http://schemas.microsoft.com/office/drawing/2014/main" id="{DD832FE0-DAF3-46B0-B52F-5260C65EF2CB}"/>
              </a:ext>
            </a:extLst>
          </p:cNvPr>
          <p:cNvPicPr>
            <a:picLocks noChangeAspect="1"/>
          </p:cNvPicPr>
          <p:nvPr/>
        </p:nvPicPr>
        <p:blipFill>
          <a:blip r:embed="rId3"/>
          <a:stretch>
            <a:fillRect/>
          </a:stretch>
        </p:blipFill>
        <p:spPr>
          <a:xfrm>
            <a:off x="53038" y="3671361"/>
            <a:ext cx="2985628" cy="2625573"/>
          </a:xfrm>
          <a:prstGeom prst="rect">
            <a:avLst/>
          </a:prstGeom>
        </p:spPr>
      </p:pic>
      <p:pic>
        <p:nvPicPr>
          <p:cNvPr id="6" name="Picture 5">
            <a:extLst>
              <a:ext uri="{FF2B5EF4-FFF2-40B4-BE49-F238E27FC236}">
                <a16:creationId xmlns:a16="http://schemas.microsoft.com/office/drawing/2014/main" id="{64A2456B-02EE-4DCC-8E1F-2B7BA4425AF1}"/>
              </a:ext>
            </a:extLst>
          </p:cNvPr>
          <p:cNvPicPr>
            <a:picLocks noChangeAspect="1"/>
          </p:cNvPicPr>
          <p:nvPr/>
        </p:nvPicPr>
        <p:blipFill>
          <a:blip r:embed="rId4"/>
          <a:stretch>
            <a:fillRect/>
          </a:stretch>
        </p:blipFill>
        <p:spPr>
          <a:xfrm>
            <a:off x="53039" y="6429256"/>
            <a:ext cx="2985628" cy="3346366"/>
          </a:xfrm>
          <a:prstGeom prst="rect">
            <a:avLst/>
          </a:prstGeom>
        </p:spPr>
      </p:pic>
      <p:sp>
        <p:nvSpPr>
          <p:cNvPr id="7" name="Rectangle 6">
            <a:extLst>
              <a:ext uri="{FF2B5EF4-FFF2-40B4-BE49-F238E27FC236}">
                <a16:creationId xmlns:a16="http://schemas.microsoft.com/office/drawing/2014/main" id="{0570211C-3E0D-4B5F-8A90-8548FFA0C54F}"/>
              </a:ext>
            </a:extLst>
          </p:cNvPr>
          <p:cNvSpPr/>
          <p:nvPr/>
        </p:nvSpPr>
        <p:spPr>
          <a:xfrm>
            <a:off x="3148361" y="1145751"/>
            <a:ext cx="3656601" cy="862987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i="1" dirty="0">
                <a:solidFill>
                  <a:schemeClr val="tx1"/>
                </a:solidFill>
              </a:rPr>
              <a:t>Task- Think, pair, share </a:t>
            </a:r>
          </a:p>
          <a:p>
            <a:endParaRPr lang="en-US" sz="2000" b="1" i="1" dirty="0">
              <a:solidFill>
                <a:schemeClr val="tx1"/>
              </a:solidFill>
            </a:endParaRPr>
          </a:p>
          <a:p>
            <a:r>
              <a:rPr lang="en-US" sz="2000" b="1" i="1" dirty="0">
                <a:solidFill>
                  <a:schemeClr val="tx1"/>
                </a:solidFill>
              </a:rPr>
              <a:t>Using the images, think of a definition for the term ‘honeypot site’. Once you have thought of one, write the definition down in your books.</a:t>
            </a:r>
          </a:p>
          <a:p>
            <a:r>
              <a:rPr lang="en-US" sz="2000" dirty="0">
                <a:solidFill>
                  <a:schemeClr val="tx1"/>
                </a:solidFill>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r>
              <a:rPr lang="en-US" sz="2000" dirty="0">
                <a:solidFill>
                  <a:schemeClr val="tx1"/>
                </a:solidFill>
              </a:rPr>
              <a:t>_______________________________________________________________________________________________________________________________________</a:t>
            </a:r>
          </a:p>
          <a:p>
            <a:endParaRPr lang="en-US" sz="2000" dirty="0">
              <a:solidFill>
                <a:schemeClr val="tx1"/>
              </a:solidFill>
            </a:endParaRPr>
          </a:p>
          <a:p>
            <a:r>
              <a:rPr lang="en-US" sz="2000" b="1" i="1" dirty="0">
                <a:solidFill>
                  <a:schemeClr val="tx1"/>
                </a:solidFill>
              </a:rPr>
              <a:t>Turn to page 13 to self mark!</a:t>
            </a:r>
          </a:p>
        </p:txBody>
      </p:sp>
    </p:spTree>
    <p:extLst>
      <p:ext uri="{BB962C8B-B14F-4D97-AF65-F5344CB8AC3E}">
        <p14:creationId xmlns:p14="http://schemas.microsoft.com/office/powerpoint/2010/main" val="402043956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260</TotalTime>
  <Words>1957</Words>
  <Application>Microsoft Office PowerPoint</Application>
  <PresentationFormat>A4 Paper (210x297 mm)</PresentationFormat>
  <Paragraphs>301</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T Hancock</dc:creator>
  <cp:lastModifiedBy>Tom Hancock</cp:lastModifiedBy>
  <cp:revision>8</cp:revision>
  <dcterms:created xsi:type="dcterms:W3CDTF">2020-09-03T08:20:11Z</dcterms:created>
  <dcterms:modified xsi:type="dcterms:W3CDTF">2020-09-03T12:51:56Z</dcterms:modified>
</cp:coreProperties>
</file>