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57" r:id="rId2"/>
    <p:sldId id="358" r:id="rId3"/>
    <p:sldId id="258" r:id="rId4"/>
    <p:sldId id="361" r:id="rId5"/>
    <p:sldId id="362" r:id="rId6"/>
    <p:sldId id="363" r:id="rId7"/>
    <p:sldId id="374" r:id="rId8"/>
    <p:sldId id="375" r:id="rId9"/>
    <p:sldId id="376" r:id="rId10"/>
    <p:sldId id="377" r:id="rId11"/>
    <p:sldId id="378" r:id="rId12"/>
    <p:sldId id="379" r:id="rId13"/>
    <p:sldId id="380" r:id="rId14"/>
    <p:sldId id="381" r:id="rId15"/>
    <p:sldId id="382" r:id="rId16"/>
    <p:sldId id="383" r:id="rId17"/>
    <p:sldId id="387" r:id="rId18"/>
    <p:sldId id="385" r:id="rId19"/>
    <p:sldId id="386" r:id="rId20"/>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5" autoAdjust="0"/>
    <p:restoredTop sz="94660"/>
  </p:normalViewPr>
  <p:slideViewPr>
    <p:cSldViewPr snapToGrid="0">
      <p:cViewPr varScale="1">
        <p:scale>
          <a:sx n="79" d="100"/>
          <a:sy n="79" d="100"/>
        </p:scale>
        <p:origin x="302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905BB-B18E-4AFC-9728-B19851D37EF8}" type="datetimeFigureOut">
              <a:rPr lang="en-GB" smtClean="0"/>
              <a:t>04/09/2020</a:t>
            </a:fld>
            <a:endParaRPr lang="en-GB"/>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6BD34-9D6A-45EE-860C-67E27ACBA225}" type="slidenum">
              <a:rPr lang="en-GB" smtClean="0"/>
              <a:t>‹#›</a:t>
            </a:fld>
            <a:endParaRPr lang="en-GB"/>
          </a:p>
        </p:txBody>
      </p:sp>
    </p:spTree>
    <p:extLst>
      <p:ext uri="{BB962C8B-B14F-4D97-AF65-F5344CB8AC3E}">
        <p14:creationId xmlns:p14="http://schemas.microsoft.com/office/powerpoint/2010/main" val="2277016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2AF7B7-F9DB-4384-B469-812ECE50FDED}"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6723B5-9D97-4D7F-82CB-0E11E6A0A1DA}" type="slidenum">
              <a:rPr lang="en-GB" smtClean="0"/>
              <a:t>‹#›</a:t>
            </a:fld>
            <a:endParaRPr lang="en-GB"/>
          </a:p>
        </p:txBody>
      </p:sp>
    </p:spTree>
    <p:extLst>
      <p:ext uri="{BB962C8B-B14F-4D97-AF65-F5344CB8AC3E}">
        <p14:creationId xmlns:p14="http://schemas.microsoft.com/office/powerpoint/2010/main" val="205238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2AF7B7-F9DB-4384-B469-812ECE50FDED}"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6723B5-9D97-4D7F-82CB-0E11E6A0A1DA}" type="slidenum">
              <a:rPr lang="en-GB" smtClean="0"/>
              <a:t>‹#›</a:t>
            </a:fld>
            <a:endParaRPr lang="en-GB"/>
          </a:p>
        </p:txBody>
      </p:sp>
    </p:spTree>
    <p:extLst>
      <p:ext uri="{BB962C8B-B14F-4D97-AF65-F5344CB8AC3E}">
        <p14:creationId xmlns:p14="http://schemas.microsoft.com/office/powerpoint/2010/main" val="256701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2AF7B7-F9DB-4384-B469-812ECE50FDED}"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6723B5-9D97-4D7F-82CB-0E11E6A0A1DA}" type="slidenum">
              <a:rPr lang="en-GB" smtClean="0"/>
              <a:t>‹#›</a:t>
            </a:fld>
            <a:endParaRPr lang="en-GB"/>
          </a:p>
        </p:txBody>
      </p:sp>
    </p:spTree>
    <p:extLst>
      <p:ext uri="{BB962C8B-B14F-4D97-AF65-F5344CB8AC3E}">
        <p14:creationId xmlns:p14="http://schemas.microsoft.com/office/powerpoint/2010/main" val="112903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2AF7B7-F9DB-4384-B469-812ECE50FDED}"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6723B5-9D97-4D7F-82CB-0E11E6A0A1DA}" type="slidenum">
              <a:rPr lang="en-GB" smtClean="0"/>
              <a:t>‹#›</a:t>
            </a:fld>
            <a:endParaRPr lang="en-GB"/>
          </a:p>
        </p:txBody>
      </p:sp>
    </p:spTree>
    <p:extLst>
      <p:ext uri="{BB962C8B-B14F-4D97-AF65-F5344CB8AC3E}">
        <p14:creationId xmlns:p14="http://schemas.microsoft.com/office/powerpoint/2010/main" val="276144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AF7B7-F9DB-4384-B469-812ECE50FDED}"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6723B5-9D97-4D7F-82CB-0E11E6A0A1DA}" type="slidenum">
              <a:rPr lang="en-GB" smtClean="0"/>
              <a:t>‹#›</a:t>
            </a:fld>
            <a:endParaRPr lang="en-GB"/>
          </a:p>
        </p:txBody>
      </p:sp>
    </p:spTree>
    <p:extLst>
      <p:ext uri="{BB962C8B-B14F-4D97-AF65-F5344CB8AC3E}">
        <p14:creationId xmlns:p14="http://schemas.microsoft.com/office/powerpoint/2010/main" val="714474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2AF7B7-F9DB-4384-B469-812ECE50FDED}" type="datetimeFigureOut">
              <a:rPr lang="en-GB" smtClean="0"/>
              <a:t>04/09/2020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6723B5-9D97-4D7F-82CB-0E11E6A0A1DA}" type="slidenum">
              <a:rPr lang="en-GB" smtClean="0"/>
              <a:t>‹#›</a:t>
            </a:fld>
            <a:endParaRPr lang="en-GB"/>
          </a:p>
        </p:txBody>
      </p:sp>
    </p:spTree>
    <p:extLst>
      <p:ext uri="{BB962C8B-B14F-4D97-AF65-F5344CB8AC3E}">
        <p14:creationId xmlns:p14="http://schemas.microsoft.com/office/powerpoint/2010/main" val="385999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2AF7B7-F9DB-4384-B469-812ECE50FDED}" type="datetimeFigureOut">
              <a:rPr lang="en-GB" smtClean="0"/>
              <a:t>04/09/2020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6723B5-9D97-4D7F-82CB-0E11E6A0A1DA}" type="slidenum">
              <a:rPr lang="en-GB" smtClean="0"/>
              <a:t>‹#›</a:t>
            </a:fld>
            <a:endParaRPr lang="en-GB"/>
          </a:p>
        </p:txBody>
      </p:sp>
    </p:spTree>
    <p:extLst>
      <p:ext uri="{BB962C8B-B14F-4D97-AF65-F5344CB8AC3E}">
        <p14:creationId xmlns:p14="http://schemas.microsoft.com/office/powerpoint/2010/main" val="1956253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2AF7B7-F9DB-4384-B469-812ECE50FDED}" type="datetimeFigureOut">
              <a:rPr lang="en-GB" smtClean="0"/>
              <a:t>04/09/2020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6723B5-9D97-4D7F-82CB-0E11E6A0A1DA}" type="slidenum">
              <a:rPr lang="en-GB" smtClean="0"/>
              <a:t>‹#›</a:t>
            </a:fld>
            <a:endParaRPr lang="en-GB"/>
          </a:p>
        </p:txBody>
      </p:sp>
    </p:spTree>
    <p:extLst>
      <p:ext uri="{BB962C8B-B14F-4D97-AF65-F5344CB8AC3E}">
        <p14:creationId xmlns:p14="http://schemas.microsoft.com/office/powerpoint/2010/main" val="43703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AF7B7-F9DB-4384-B469-812ECE50FDED}" type="datetimeFigureOut">
              <a:rPr lang="en-GB" smtClean="0"/>
              <a:t>04/09/2020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6723B5-9D97-4D7F-82CB-0E11E6A0A1DA}" type="slidenum">
              <a:rPr lang="en-GB" smtClean="0"/>
              <a:t>‹#›</a:t>
            </a:fld>
            <a:endParaRPr lang="en-GB"/>
          </a:p>
        </p:txBody>
      </p:sp>
    </p:spTree>
    <p:extLst>
      <p:ext uri="{BB962C8B-B14F-4D97-AF65-F5344CB8AC3E}">
        <p14:creationId xmlns:p14="http://schemas.microsoft.com/office/powerpoint/2010/main" val="366133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2AF7B7-F9DB-4384-B469-812ECE50FDED}" type="datetimeFigureOut">
              <a:rPr lang="en-GB" smtClean="0"/>
              <a:t>04/09/2020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6723B5-9D97-4D7F-82CB-0E11E6A0A1DA}" type="slidenum">
              <a:rPr lang="en-GB" smtClean="0"/>
              <a:t>‹#›</a:t>
            </a:fld>
            <a:endParaRPr lang="en-GB"/>
          </a:p>
        </p:txBody>
      </p:sp>
    </p:spTree>
    <p:extLst>
      <p:ext uri="{BB962C8B-B14F-4D97-AF65-F5344CB8AC3E}">
        <p14:creationId xmlns:p14="http://schemas.microsoft.com/office/powerpoint/2010/main" val="277973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2AF7B7-F9DB-4384-B469-812ECE50FDED}" type="datetimeFigureOut">
              <a:rPr lang="en-GB" smtClean="0"/>
              <a:t>04/09/2020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6723B5-9D97-4D7F-82CB-0E11E6A0A1DA}" type="slidenum">
              <a:rPr lang="en-GB" smtClean="0"/>
              <a:t>‹#›</a:t>
            </a:fld>
            <a:endParaRPr lang="en-GB"/>
          </a:p>
        </p:txBody>
      </p:sp>
    </p:spTree>
    <p:extLst>
      <p:ext uri="{BB962C8B-B14F-4D97-AF65-F5344CB8AC3E}">
        <p14:creationId xmlns:p14="http://schemas.microsoft.com/office/powerpoint/2010/main" val="760029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52AF7B7-F9DB-4384-B469-812ECE50FDED}" type="datetimeFigureOut">
              <a:rPr lang="en-GB" smtClean="0"/>
              <a:t>04/09/2020</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2C6723B5-9D97-4D7F-82CB-0E11E6A0A1DA}" type="slidenum">
              <a:rPr lang="en-GB" smtClean="0"/>
              <a:t>‹#›</a:t>
            </a:fld>
            <a:endParaRPr lang="en-GB"/>
          </a:p>
        </p:txBody>
      </p:sp>
    </p:spTree>
    <p:extLst>
      <p:ext uri="{BB962C8B-B14F-4D97-AF65-F5344CB8AC3E}">
        <p14:creationId xmlns:p14="http://schemas.microsoft.com/office/powerpoint/2010/main" val="288154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url=https%3A%2F%2Ftinycards.duolingo.com%2Fdecks%2F5AX38o7b%2Faqa-geography-natural-hazards-and-tectonic-hazards&amp;psig=AOvVaw1t6vszGGDb5UZfWY5QTjEX&amp;ust=1584110486125000&amp;source=images&amp;cd=vfe&amp;ved=0CAIQjRxqFwoTCPiyz8uVlegCFQAAAAAdAAAAABAD" TargetMode="Externa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ADDBC5-1A51-4334-A98F-1639EED54A17}"/>
              </a:ext>
            </a:extLst>
          </p:cNvPr>
          <p:cNvSpPr txBox="1"/>
          <p:nvPr/>
        </p:nvSpPr>
        <p:spPr>
          <a:xfrm>
            <a:off x="476300" y="1597152"/>
            <a:ext cx="5671361" cy="646331"/>
          </a:xfrm>
          <a:prstGeom prst="rect">
            <a:avLst/>
          </a:prstGeom>
          <a:noFill/>
        </p:spPr>
        <p:txBody>
          <a:bodyPr wrap="none" rtlCol="0">
            <a:spAutoFit/>
          </a:bodyPr>
          <a:lstStyle/>
          <a:p>
            <a:r>
              <a:rPr lang="en-GB" sz="3600" dirty="0"/>
              <a:t>Year 9 home learning booklet</a:t>
            </a:r>
          </a:p>
        </p:txBody>
      </p:sp>
      <p:sp>
        <p:nvSpPr>
          <p:cNvPr id="5" name="TextBox 4">
            <a:extLst>
              <a:ext uri="{FF2B5EF4-FFF2-40B4-BE49-F238E27FC236}">
                <a16:creationId xmlns:a16="http://schemas.microsoft.com/office/drawing/2014/main" id="{3DC83A83-5E7C-4136-BBEC-C50D06F44636}"/>
              </a:ext>
            </a:extLst>
          </p:cNvPr>
          <p:cNvSpPr txBox="1"/>
          <p:nvPr/>
        </p:nvSpPr>
        <p:spPr>
          <a:xfrm>
            <a:off x="2165956" y="2991285"/>
            <a:ext cx="2526084" cy="646331"/>
          </a:xfrm>
          <a:prstGeom prst="rect">
            <a:avLst/>
          </a:prstGeom>
          <a:noFill/>
        </p:spPr>
        <p:txBody>
          <a:bodyPr wrap="square" rtlCol="0">
            <a:spAutoFit/>
          </a:bodyPr>
          <a:lstStyle/>
          <a:p>
            <a:r>
              <a:rPr lang="en-GB" sz="3600" b="1" dirty="0">
                <a:latin typeface="Candara" panose="020E0502030303020204" pitchFamily="34" charset="0"/>
              </a:rPr>
              <a:t>Geography</a:t>
            </a:r>
          </a:p>
        </p:txBody>
      </p:sp>
      <p:sp>
        <p:nvSpPr>
          <p:cNvPr id="6" name="TextBox 5">
            <a:extLst>
              <a:ext uri="{FF2B5EF4-FFF2-40B4-BE49-F238E27FC236}">
                <a16:creationId xmlns:a16="http://schemas.microsoft.com/office/drawing/2014/main" id="{9BC2D052-FB94-4711-8622-108E6710CD78}"/>
              </a:ext>
            </a:extLst>
          </p:cNvPr>
          <p:cNvSpPr txBox="1"/>
          <p:nvPr/>
        </p:nvSpPr>
        <p:spPr>
          <a:xfrm>
            <a:off x="359280" y="7098105"/>
            <a:ext cx="5905399" cy="646331"/>
          </a:xfrm>
          <a:prstGeom prst="rect">
            <a:avLst/>
          </a:prstGeom>
          <a:noFill/>
        </p:spPr>
        <p:txBody>
          <a:bodyPr wrap="square" rtlCol="0">
            <a:spAutoFit/>
          </a:bodyPr>
          <a:lstStyle/>
          <a:p>
            <a:pPr algn="ctr"/>
            <a:r>
              <a:rPr lang="en-GB" sz="3600" dirty="0"/>
              <a:t>Half term 1: </a:t>
            </a:r>
            <a:r>
              <a:rPr lang="en-GB" sz="3600" dirty="0">
                <a:latin typeface="Candara" panose="020E0502030303020204" pitchFamily="34" charset="0"/>
              </a:rPr>
              <a:t>Hazard</a:t>
            </a:r>
          </a:p>
        </p:txBody>
      </p:sp>
      <p:pic>
        <p:nvPicPr>
          <p:cNvPr id="9" name="Picture 8" descr="A picture containing drawing, light&#10;&#10;Description automatically generated">
            <a:extLst>
              <a:ext uri="{FF2B5EF4-FFF2-40B4-BE49-F238E27FC236}">
                <a16:creationId xmlns:a16="http://schemas.microsoft.com/office/drawing/2014/main" id="{96E4CD05-1363-452B-86BD-4A4D4189B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848" y="335793"/>
            <a:ext cx="3162300" cy="952500"/>
          </a:xfrm>
          <a:prstGeom prst="rect">
            <a:avLst/>
          </a:prstGeom>
        </p:spPr>
      </p:pic>
      <p:pic>
        <p:nvPicPr>
          <p:cNvPr id="11" name="Picture 10" descr="A picture containing game, ball&#10;&#10;Description automatically generated">
            <a:extLst>
              <a:ext uri="{FF2B5EF4-FFF2-40B4-BE49-F238E27FC236}">
                <a16:creationId xmlns:a16="http://schemas.microsoft.com/office/drawing/2014/main" id="{2ACF3046-103F-4270-A833-79C090B9A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450" y="3637616"/>
            <a:ext cx="3435096" cy="3435096"/>
          </a:xfrm>
          <a:prstGeom prst="rect">
            <a:avLst/>
          </a:prstGeom>
        </p:spPr>
      </p:pic>
      <p:sp>
        <p:nvSpPr>
          <p:cNvPr id="12" name="Slide Number Placeholder 11">
            <a:extLst>
              <a:ext uri="{FF2B5EF4-FFF2-40B4-BE49-F238E27FC236}">
                <a16:creationId xmlns:a16="http://schemas.microsoft.com/office/drawing/2014/main" id="{4343CD77-2AA4-416E-95E4-0F05187C6E5C}"/>
              </a:ext>
            </a:extLst>
          </p:cNvPr>
          <p:cNvSpPr>
            <a:spLocks noGrp="1"/>
          </p:cNvSpPr>
          <p:nvPr>
            <p:ph type="sldNum" sz="quarter" idx="12"/>
          </p:nvPr>
        </p:nvSpPr>
        <p:spPr/>
        <p:txBody>
          <a:bodyPr/>
          <a:lstStyle/>
          <a:p>
            <a:fld id="{F33F0E25-3455-4652-BAB5-8FEF2E191005}" type="slidenum">
              <a:rPr lang="en-GB" smtClean="0"/>
              <a:t>1</a:t>
            </a:fld>
            <a:endParaRPr lang="en-GB"/>
          </a:p>
        </p:txBody>
      </p:sp>
    </p:spTree>
    <p:extLst>
      <p:ext uri="{BB962C8B-B14F-4D97-AF65-F5344CB8AC3E}">
        <p14:creationId xmlns:p14="http://schemas.microsoft.com/office/powerpoint/2010/main" val="2169459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200" b="1" u="sng" dirty="0">
                <a:solidFill>
                  <a:sysClr val="windowText" lastClr="000000"/>
                </a:solidFill>
                <a:latin typeface="Candara" panose="020E0502030303020204" pitchFamily="34" charset="0"/>
              </a:rPr>
              <a:t>Lesson 3- What is continental drift?</a:t>
            </a:r>
            <a:endParaRPr lang="en-GB" sz="1600" b="1" u="sng" dirty="0">
              <a:solidFill>
                <a:schemeClr val="tx1"/>
              </a:solidFill>
              <a:latin typeface="Candara" panose="020E0502030303020204" pitchFamily="34" charset="0"/>
            </a:endParaRPr>
          </a:p>
          <a:p>
            <a:endParaRPr lang="en-US" altLang="en-US" sz="1000" dirty="0">
              <a:solidFill>
                <a:srgbClr val="231F20"/>
              </a:solidFill>
              <a:latin typeface="Candara" panose="020E0502030303020204" pitchFamily="34" charset="0"/>
            </a:endParaRPr>
          </a:p>
          <a:p>
            <a:r>
              <a:rPr lang="en-GB" sz="1600" b="1" dirty="0">
                <a:solidFill>
                  <a:schemeClr val="tx1"/>
                </a:solidFill>
                <a:latin typeface="Candara" panose="020E0502030303020204" pitchFamily="34" charset="0"/>
              </a:rPr>
              <a:t>Task: </a:t>
            </a:r>
            <a:r>
              <a:rPr lang="en-US" sz="1600" dirty="0">
                <a:solidFill>
                  <a:schemeClr val="tx1"/>
                </a:solidFill>
              </a:rPr>
              <a:t>Have a look at the map. Why do you think Wegener thought that the continents had moved? I believe that Wegener thought the continents had moved because… </a:t>
            </a:r>
          </a:p>
          <a:p>
            <a:pPr lvl="0" algn="ctr" defTabSz="914400" eaLnBrk="0" fontAlgn="base" hangingPunct="0">
              <a:spcBef>
                <a:spcPct val="0"/>
              </a:spcBef>
              <a:spcAft>
                <a:spcPct val="0"/>
              </a:spcAft>
            </a:pPr>
            <a:endParaRPr lang="en-US" sz="1600" dirty="0">
              <a:solidFill>
                <a:schemeClr val="tx1"/>
              </a:solidFill>
              <a:latin typeface="Candara" panose="020E0502030303020204" pitchFamily="34" charset="0"/>
            </a:endParaRPr>
          </a:p>
          <a:p>
            <a:pPr lvl="0" algn="ctr" defTabSz="914400" eaLnBrk="0" fontAlgn="base" hangingPunct="0">
              <a:spcBef>
                <a:spcPct val="0"/>
              </a:spcBef>
              <a:spcAft>
                <a:spcPct val="0"/>
              </a:spcAft>
            </a:pPr>
            <a:r>
              <a:rPr lang="en-US" sz="1600" dirty="0">
                <a:solidFill>
                  <a:schemeClr val="tx1"/>
                </a:solidFill>
                <a:latin typeface="Candara" panose="020E0502030303020204" pitchFamily="34" charset="0"/>
              </a:rPr>
              <a:t>\\\</a:t>
            </a:r>
          </a:p>
          <a:p>
            <a:pPr lvl="0" algn="ctr" defTabSz="914400" eaLnBrk="0" fontAlgn="base" hangingPunct="0">
              <a:spcBef>
                <a:spcPct val="0"/>
              </a:spcBef>
              <a:spcAft>
                <a:spcPct val="0"/>
              </a:spcAft>
            </a:pPr>
            <a:endParaRPr lang="en-US" sz="16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US" sz="16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US" sz="16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US" sz="16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US" sz="16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US" sz="16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US" sz="1600" dirty="0">
              <a:solidFill>
                <a:schemeClr val="tx1"/>
              </a:solidFill>
              <a:latin typeface="Candara" panose="020E0502030303020204" pitchFamily="34" charset="0"/>
            </a:endParaRPr>
          </a:p>
          <a:p>
            <a:pPr defTabSz="914400" eaLnBrk="0" fontAlgn="base" hangingPunct="0">
              <a:spcBef>
                <a:spcPct val="0"/>
              </a:spcBef>
              <a:spcAft>
                <a:spcPct val="0"/>
              </a:spcAft>
            </a:pPr>
            <a:r>
              <a:rPr lang="en-US" sz="1600" dirty="0">
                <a:solidFill>
                  <a:schemeClr val="tx1"/>
                </a:solidFill>
                <a:latin typeface="Candara" panose="020E0502030303020204" pitchFamily="34" charset="0"/>
              </a:rPr>
              <a:t>……………………………………………………………………………..……………………………………….………………………………………………………………………………………………………………………….</a:t>
            </a:r>
            <a:endParaRPr lang="en-GB" sz="1600" dirty="0">
              <a:solidFill>
                <a:srgbClr val="FF0000"/>
              </a:solidFill>
              <a:latin typeface="Candara" panose="020E0502030303020204" pitchFamily="34" charset="0"/>
            </a:endParaRPr>
          </a:p>
          <a:p>
            <a:pPr algn="ctr" defTabSz="914400" eaLnBrk="0" fontAlgn="base" hangingPunct="0">
              <a:spcBef>
                <a:spcPct val="0"/>
              </a:spcBef>
              <a:spcAft>
                <a:spcPct val="0"/>
              </a:spcAft>
            </a:pPr>
            <a:endParaRPr lang="en-US" sz="1100" b="1" dirty="0">
              <a:solidFill>
                <a:schemeClr val="tx1"/>
              </a:solidFill>
              <a:latin typeface="Candara" panose="020E0502030303020204" pitchFamily="34" charset="0"/>
            </a:endParaRPr>
          </a:p>
          <a:p>
            <a:pPr algn="ctr" defTabSz="914400" eaLnBrk="0" fontAlgn="base" hangingPunct="0">
              <a:spcBef>
                <a:spcPct val="0"/>
              </a:spcBef>
              <a:spcAft>
                <a:spcPct val="0"/>
              </a:spcAft>
            </a:pPr>
            <a:r>
              <a:rPr lang="en-US" sz="1600" b="1" dirty="0">
                <a:solidFill>
                  <a:schemeClr val="tx1"/>
                </a:solidFill>
                <a:latin typeface="Candara" panose="020E0502030303020204" pitchFamily="34" charset="0"/>
              </a:rPr>
              <a:t>How does this evidence support the theory of continental drift?</a:t>
            </a:r>
            <a:endParaRPr lang="en-GB" sz="1600" b="1"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fontAlgn="base">
              <a:buFont typeface="Arial" panose="020B0604020202020204" pitchFamily="34" charset="0"/>
              <a:buChar char="•"/>
            </a:pPr>
            <a:r>
              <a:rPr lang="en-GB" sz="1600" b="1" dirty="0">
                <a:solidFill>
                  <a:schemeClr val="tx1"/>
                </a:solidFill>
                <a:latin typeface="Candara" panose="020E0502030303020204" pitchFamily="34" charset="0"/>
              </a:rPr>
              <a:t>Task: </a:t>
            </a:r>
            <a:r>
              <a:rPr lang="en-US" sz="1600" dirty="0">
                <a:solidFill>
                  <a:schemeClr val="tx1"/>
                </a:solidFill>
                <a:latin typeface="Candara" panose="020E0502030303020204" pitchFamily="34" charset="0"/>
              </a:rPr>
              <a:t>Now it is your turn to play detective!​ Using your evidence sheets, find out if  Wegener was telling the truth about continental drift. Fill in your worksheets to show what you think is happening and make sure that you back up your decisions with evidence!  </a:t>
            </a:r>
          </a:p>
          <a:p>
            <a:pPr lvl="0" defTabSz="914400" eaLnBrk="0" fontAlgn="base" hangingPunct="0">
              <a:spcBef>
                <a:spcPct val="0"/>
              </a:spcBef>
              <a:spcAft>
                <a:spcPct val="0"/>
              </a:spcAft>
            </a:pPr>
            <a:endParaRPr lang="en-GB" sz="1600" b="1"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2" descr="http://culturedecoded.files.wordpress.com/2008/08/world-map-without-dots.gif">
            <a:extLst>
              <a:ext uri="{FF2B5EF4-FFF2-40B4-BE49-F238E27FC236}">
                <a16:creationId xmlns:a16="http://schemas.microsoft.com/office/drawing/2014/main" id="{3383742C-BFDE-3A4C-9D6A-7235D8DFA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940" y="1772604"/>
            <a:ext cx="3590120" cy="198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greatsouth.net/fossil_replicas/images_fossil_replicas/frp100.jpg">
            <a:extLst>
              <a:ext uri="{FF2B5EF4-FFF2-40B4-BE49-F238E27FC236}">
                <a16:creationId xmlns:a16="http://schemas.microsoft.com/office/drawing/2014/main" id="{41AB77E1-F7E6-F34D-8893-D2AC8A36D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25" y="5191688"/>
            <a:ext cx="2895297" cy="201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greatsouth.net/fossil_replicas/images_fossil_replicas/frp100.jpg">
            <a:extLst>
              <a:ext uri="{FF2B5EF4-FFF2-40B4-BE49-F238E27FC236}">
                <a16:creationId xmlns:a16="http://schemas.microsoft.com/office/drawing/2014/main" id="{C7A4D722-6345-A941-9233-3C89E81B1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948" y="5191688"/>
            <a:ext cx="2878828" cy="20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BA737EA-0F9C-B542-B4F3-BB1C621280E9}"/>
              </a:ext>
            </a:extLst>
          </p:cNvPr>
          <p:cNvSpPr txBox="1">
            <a:spLocks noChangeArrowheads="1"/>
          </p:cNvSpPr>
          <p:nvPr/>
        </p:nvSpPr>
        <p:spPr bwMode="auto">
          <a:xfrm>
            <a:off x="345500" y="7649073"/>
            <a:ext cx="6156900"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latin typeface="Candara" panose="020E0502030303020204" pitchFamily="34" charset="0"/>
              </a:rPr>
              <a:t>Clue</a:t>
            </a:r>
            <a:r>
              <a:rPr lang="en-GB" altLang="en-US" sz="1600" dirty="0">
                <a:latin typeface="Candara" panose="020E0502030303020204" pitchFamily="34" charset="0"/>
              </a:rPr>
              <a:t>: The Mesosaurus was found on both continents, suggesting that they may have been joined/closer together at some point.</a:t>
            </a:r>
          </a:p>
        </p:txBody>
      </p:sp>
      <p:sp>
        <p:nvSpPr>
          <p:cNvPr id="13" name="TextBox 7">
            <a:extLst>
              <a:ext uri="{FF2B5EF4-FFF2-40B4-BE49-F238E27FC236}">
                <a16:creationId xmlns:a16="http://schemas.microsoft.com/office/drawing/2014/main" id="{6B4C78E2-97E3-874F-93BE-C56D98419AFA}"/>
              </a:ext>
            </a:extLst>
          </p:cNvPr>
          <p:cNvSpPr txBox="1">
            <a:spLocks noChangeArrowheads="1"/>
          </p:cNvSpPr>
          <p:nvPr/>
        </p:nvSpPr>
        <p:spPr bwMode="auto">
          <a:xfrm>
            <a:off x="3568143" y="7207820"/>
            <a:ext cx="27956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600" b="1" dirty="0">
                <a:latin typeface="Candara" panose="020E0502030303020204" pitchFamily="34" charset="0"/>
              </a:rPr>
              <a:t>Southern Africa</a:t>
            </a:r>
          </a:p>
        </p:txBody>
      </p:sp>
      <p:sp>
        <p:nvSpPr>
          <p:cNvPr id="14" name="TextBox 7">
            <a:extLst>
              <a:ext uri="{FF2B5EF4-FFF2-40B4-BE49-F238E27FC236}">
                <a16:creationId xmlns:a16="http://schemas.microsoft.com/office/drawing/2014/main" id="{4ADFA831-5F09-5F49-97E7-4A976D6EFBE8}"/>
              </a:ext>
            </a:extLst>
          </p:cNvPr>
          <p:cNvSpPr txBox="1">
            <a:spLocks noChangeArrowheads="1"/>
          </p:cNvSpPr>
          <p:nvPr/>
        </p:nvSpPr>
        <p:spPr bwMode="auto">
          <a:xfrm>
            <a:off x="494225" y="7257760"/>
            <a:ext cx="27956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600" b="1" dirty="0">
                <a:latin typeface="Candara" panose="020E0502030303020204" pitchFamily="34" charset="0"/>
              </a:rPr>
              <a:t>Eastern South America</a:t>
            </a:r>
          </a:p>
        </p:txBody>
      </p:sp>
    </p:spTree>
    <p:extLst>
      <p:ext uri="{BB962C8B-B14F-4D97-AF65-F5344CB8AC3E}">
        <p14:creationId xmlns:p14="http://schemas.microsoft.com/office/powerpoint/2010/main" val="13934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200" b="1" u="sng" dirty="0">
                <a:solidFill>
                  <a:sysClr val="windowText" lastClr="000000"/>
                </a:solidFill>
                <a:latin typeface="Candara" panose="020E0502030303020204" pitchFamily="34" charset="0"/>
              </a:rPr>
              <a:t>Lesson 3- What is continental drift?</a:t>
            </a:r>
          </a:p>
          <a:p>
            <a:endParaRPr lang="en-GB" sz="3200" b="1" u="sng" dirty="0">
              <a:solidFill>
                <a:sysClr val="windowText" lastClr="000000"/>
              </a:solidFill>
              <a:latin typeface="Candara" panose="020E0502030303020204" pitchFamily="34" charset="0"/>
            </a:endParaRPr>
          </a:p>
          <a:p>
            <a:endParaRPr lang="en-GB" sz="3200" b="1" u="sng" dirty="0">
              <a:solidFill>
                <a:sysClr val="windowText" lastClr="000000"/>
              </a:solidFill>
              <a:latin typeface="Candara" panose="020E0502030303020204" pitchFamily="34" charset="0"/>
            </a:endParaRPr>
          </a:p>
          <a:p>
            <a:endParaRPr lang="en-GB" sz="3200" b="1" u="sng" dirty="0">
              <a:solidFill>
                <a:sysClr val="windowText" lastClr="000000"/>
              </a:solidFill>
              <a:latin typeface="Candara" panose="020E0502030303020204" pitchFamily="34" charset="0"/>
            </a:endParaRPr>
          </a:p>
          <a:p>
            <a:endParaRPr lang="en-GB" sz="3200" b="1" u="sng" dirty="0">
              <a:solidFill>
                <a:sysClr val="windowText" lastClr="000000"/>
              </a:solidFill>
              <a:latin typeface="Candara" panose="020E0502030303020204" pitchFamily="34" charset="0"/>
            </a:endParaRPr>
          </a:p>
          <a:p>
            <a:endParaRPr lang="en-GB" sz="3200" b="1" u="sng" dirty="0">
              <a:solidFill>
                <a:sysClr val="windowText" lastClr="000000"/>
              </a:solidFill>
              <a:latin typeface="Candara" panose="020E0502030303020204" pitchFamily="34" charset="0"/>
            </a:endParaRPr>
          </a:p>
          <a:p>
            <a:endParaRPr lang="en-GB" sz="3200" b="1" u="sng" dirty="0">
              <a:solidFill>
                <a:sysClr val="windowText" lastClr="000000"/>
              </a:solidFill>
              <a:latin typeface="Candara" panose="020E0502030303020204" pitchFamily="34" charset="0"/>
            </a:endParaRPr>
          </a:p>
          <a:p>
            <a:endParaRPr lang="en-GB" sz="3200" b="1" u="sng" dirty="0">
              <a:solidFill>
                <a:sysClr val="windowText" lastClr="000000"/>
              </a:solidFill>
              <a:latin typeface="Candara" panose="020E0502030303020204" pitchFamily="34" charset="0"/>
            </a:endParaRPr>
          </a:p>
          <a:p>
            <a:endParaRPr lang="en-GB" sz="3200" b="1" u="sng" dirty="0">
              <a:solidFill>
                <a:sysClr val="windowText" lastClr="000000"/>
              </a:solidFill>
              <a:latin typeface="Candara" panose="020E0502030303020204" pitchFamily="34" charset="0"/>
            </a:endParaRPr>
          </a:p>
          <a:p>
            <a:endParaRPr lang="en-GB" b="1" u="sng" dirty="0">
              <a:solidFill>
                <a:sysClr val="windowText" lastClr="000000"/>
              </a:solidFill>
              <a:latin typeface="Candara" panose="020E0502030303020204" pitchFamily="34" charset="0"/>
            </a:endParaRPr>
          </a:p>
          <a:p>
            <a:pPr fontAlgn="base"/>
            <a:r>
              <a:rPr lang="en-US" sz="1600" b="1" dirty="0">
                <a:solidFill>
                  <a:schemeClr val="tx1"/>
                </a:solidFill>
                <a:latin typeface="Candara" panose="020E0502030303020204" pitchFamily="34" charset="0"/>
              </a:rPr>
              <a:t>Task: </a:t>
            </a:r>
            <a:r>
              <a:rPr lang="en-US" sz="1600" dirty="0">
                <a:solidFill>
                  <a:schemeClr val="tx1"/>
                </a:solidFill>
                <a:latin typeface="Candara" panose="020E0502030303020204" pitchFamily="34" charset="0"/>
              </a:rPr>
              <a:t>Explain why you think that other scientists were not prepared to believe Wegener when he first explained his theory?</a:t>
            </a:r>
          </a:p>
          <a:p>
            <a:pPr fontAlgn="base"/>
            <a:r>
              <a:rPr lang="en-US" sz="1600" dirty="0">
                <a:solidFill>
                  <a:schemeClr val="tx1"/>
                </a:solidFill>
                <a:latin typeface="Candara" panose="020E0502030303020204" pitchFamily="34" charset="0"/>
              </a:rPr>
              <a:t>………………………………………………………………………………………………………………………………………………………………………………………………………………………………………………………………………………………………………………………………………………………………………………………………………........... ………………………………………………………………………………………………………………………………………………………………………………………………………………………………………………………………………………………………………………………………………………………………………………………………………...........</a:t>
            </a:r>
          </a:p>
          <a:p>
            <a:pPr fontAlgn="base"/>
            <a:endParaRPr lang="en-US" sz="1600" dirty="0">
              <a:solidFill>
                <a:schemeClr val="tx1"/>
              </a:solidFill>
              <a:latin typeface="Candara" panose="020E0502030303020204" pitchFamily="34" charset="0"/>
            </a:endParaRPr>
          </a:p>
          <a:p>
            <a:endParaRPr lang="en-GB" sz="1600" dirty="0">
              <a:solidFill>
                <a:schemeClr val="tx1"/>
              </a:solidFill>
              <a:latin typeface="Candara" panose="020E0502030303020204" pitchFamily="34" charset="0"/>
            </a:endParaRPr>
          </a:p>
          <a:p>
            <a:endParaRPr lang="en-US" altLang="en-US" sz="1000" dirty="0">
              <a:solidFill>
                <a:srgbClr val="231F20"/>
              </a:solidFill>
              <a:latin typeface="Candara" panose="020E0502030303020204" pitchFamily="34" charset="0"/>
            </a:endParaRPr>
          </a:p>
          <a:p>
            <a:pPr lvl="0"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2">
            <a:extLst>
              <a:ext uri="{FF2B5EF4-FFF2-40B4-BE49-F238E27FC236}">
                <a16:creationId xmlns:a16="http://schemas.microsoft.com/office/drawing/2014/main" id="{2AF70B0F-FE8F-044A-B0C3-8BADB1AA5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726" y="847576"/>
            <a:ext cx="6040548" cy="396149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631555D-1FD8-CA4B-A1F5-06F6787EBDB9}"/>
              </a:ext>
            </a:extLst>
          </p:cNvPr>
          <p:cNvSpPr/>
          <p:nvPr/>
        </p:nvSpPr>
        <p:spPr>
          <a:xfrm>
            <a:off x="408726" y="8174028"/>
            <a:ext cx="6040548" cy="124090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tx1"/>
                </a:solidFill>
                <a:latin typeface="Candara" panose="020E0502030303020204" pitchFamily="34" charset="0"/>
              </a:rPr>
              <a:t>WAGOLL- </a:t>
            </a:r>
            <a:r>
              <a:rPr lang="en-US" sz="1600" dirty="0">
                <a:solidFill>
                  <a:schemeClr val="tx1"/>
                </a:solidFill>
                <a:latin typeface="Candara" panose="020E0502030303020204" pitchFamily="34" charset="0"/>
              </a:rPr>
              <a:t>“In my opinion, Wegener’s theory of continental drift is __________ . I think this because….. A piece of evidence to support his theory is…. Another piece of evidence to support the theory is…. . One piece of evidence against the theory is…. In conclusion, theory is true/false because…. .”</a:t>
            </a:r>
          </a:p>
        </p:txBody>
      </p:sp>
    </p:spTree>
    <p:extLst>
      <p:ext uri="{BB962C8B-B14F-4D97-AF65-F5344CB8AC3E}">
        <p14:creationId xmlns:p14="http://schemas.microsoft.com/office/powerpoint/2010/main" val="67456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u="sng" dirty="0">
                <a:solidFill>
                  <a:sysClr val="windowText" lastClr="000000"/>
                </a:solidFill>
                <a:latin typeface="Candara" panose="020E0502030303020204" pitchFamily="34" charset="0"/>
              </a:rPr>
              <a:t>Lesson 4- Where do earthquakes form and why?</a:t>
            </a:r>
            <a:endParaRPr lang="en-US" sz="1400" dirty="0">
              <a:solidFill>
                <a:schemeClr val="tx1"/>
              </a:solidFill>
              <a:latin typeface="Candara" panose="020E0502030303020204" pitchFamily="34" charset="0"/>
            </a:endParaRPr>
          </a:p>
          <a:p>
            <a:pPr algn="ctr"/>
            <a:r>
              <a:rPr lang="en-GB" sz="1600" dirty="0">
                <a:solidFill>
                  <a:schemeClr val="tx1"/>
                </a:solidFill>
                <a:latin typeface="Candara" panose="020E0502030303020204" pitchFamily="34" charset="0"/>
              </a:rPr>
              <a:t>This map shows the distribution of earthquakes.</a:t>
            </a: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r>
              <a:rPr lang="en-GB" sz="1600" dirty="0">
                <a:solidFill>
                  <a:schemeClr val="tx1"/>
                </a:solidFill>
                <a:latin typeface="Candara" panose="020E0502030303020204" pitchFamily="34" charset="0"/>
              </a:rPr>
              <a:t>\\</a:t>
            </a: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pPr algn="ctr"/>
            <a:endParaRPr lang="en-GB" sz="1600" dirty="0">
              <a:solidFill>
                <a:schemeClr val="tx1"/>
              </a:solidFill>
              <a:latin typeface="Candara" panose="020E0502030303020204" pitchFamily="34" charset="0"/>
            </a:endParaRPr>
          </a:p>
          <a:p>
            <a:r>
              <a:rPr lang="en-US" sz="1600" b="1" dirty="0">
                <a:solidFill>
                  <a:schemeClr val="tx1"/>
                </a:solidFill>
                <a:latin typeface="Candara" panose="020E0502030303020204" pitchFamily="34" charset="0"/>
              </a:rPr>
              <a:t>Task</a:t>
            </a:r>
            <a:r>
              <a:rPr lang="en-US" sz="1600" dirty="0">
                <a:solidFill>
                  <a:schemeClr val="tx1"/>
                </a:solidFill>
                <a:latin typeface="Candara" panose="020E0502030303020204" pitchFamily="34" charset="0"/>
              </a:rPr>
              <a:t>: Using the map, describe the distribution of earthquakes. Make sure you use compass directions, continent and ocean names.</a:t>
            </a:r>
          </a:p>
          <a:p>
            <a:r>
              <a:rPr lang="en-US" sz="1600" dirty="0">
                <a:solidFill>
                  <a:schemeClr val="tx1"/>
                </a:solidFill>
                <a:latin typeface="Candara" panose="020E0502030303020204" pitchFamily="34" charset="0"/>
              </a:rPr>
              <a:t>……………………………………………………………………………..……………………………………….………………………………………………………………………………………………………………………….</a:t>
            </a:r>
            <a:endParaRPr lang="en-GB" sz="1600" dirty="0">
              <a:solidFill>
                <a:srgbClr val="FF0000"/>
              </a:solidFill>
              <a:latin typeface="Candara" panose="020E0502030303020204" pitchFamily="34" charset="0"/>
            </a:endParaRPr>
          </a:p>
          <a:p>
            <a:r>
              <a:rPr lang="en-US" sz="1600" dirty="0">
                <a:solidFill>
                  <a:schemeClr val="tx1"/>
                </a:solidFill>
                <a:latin typeface="Candara" panose="020E0502030303020204" pitchFamily="34" charset="0"/>
              </a:rPr>
              <a:t>……………………………………………………………………………..…</a:t>
            </a:r>
            <a:endParaRPr lang="en-GB" sz="1600" dirty="0">
              <a:solidFill>
                <a:schemeClr val="tx1"/>
              </a:solidFill>
              <a:latin typeface="Candara" panose="020E0502030303020204" pitchFamily="34" charset="0"/>
            </a:endParaRPr>
          </a:p>
          <a:p>
            <a:endParaRPr lang="en-US" altLang="en-US" sz="1000" dirty="0">
              <a:solidFill>
                <a:srgbClr val="231F20"/>
              </a:solidFill>
              <a:latin typeface="Candara" panose="020E0502030303020204" pitchFamily="34" charset="0"/>
            </a:endParaRPr>
          </a:p>
          <a:p>
            <a:pPr defTabSz="914400" eaLnBrk="0" fontAlgn="base" hangingPunct="0">
              <a:spcBef>
                <a:spcPct val="0"/>
              </a:spcBef>
              <a:spcAft>
                <a:spcPct val="0"/>
              </a:spcAft>
            </a:pPr>
            <a:r>
              <a:rPr lang="en-GB" sz="1600" b="1" dirty="0">
                <a:solidFill>
                  <a:schemeClr val="tx1"/>
                </a:solidFill>
                <a:latin typeface="Candara" panose="020E0502030303020204" pitchFamily="34" charset="0"/>
              </a:rPr>
              <a:t>Challenge: </a:t>
            </a:r>
            <a:r>
              <a:rPr lang="en-US" sz="1600" dirty="0">
                <a:solidFill>
                  <a:schemeClr val="tx1"/>
                </a:solidFill>
                <a:latin typeface="Candara" panose="020E0502030303020204" pitchFamily="34" charset="0"/>
              </a:rPr>
              <a:t>How do you think this map compares to the plate boundaries map? Is there a correlation?</a:t>
            </a:r>
          </a:p>
          <a:p>
            <a:r>
              <a:rPr lang="en-US" sz="1600" dirty="0">
                <a:solidFill>
                  <a:schemeClr val="tx1"/>
                </a:solidFill>
                <a:latin typeface="Candara" panose="020E0502030303020204" pitchFamily="34" charset="0"/>
              </a:rPr>
              <a:t>…………………………………….………………………………………………………………………………………………………………………….</a:t>
            </a:r>
            <a:endParaRPr lang="en-GB" sz="1600" dirty="0">
              <a:solidFill>
                <a:srgbClr val="FF0000"/>
              </a:solidFill>
              <a:latin typeface="Candara" panose="020E0502030303020204" pitchFamily="34" charset="0"/>
            </a:endParaRPr>
          </a:p>
          <a:p>
            <a:r>
              <a:rPr lang="en-US" sz="1600" dirty="0">
                <a:solidFill>
                  <a:schemeClr val="tx1"/>
                </a:solidFill>
                <a:latin typeface="Candara" panose="020E0502030303020204" pitchFamily="34" charset="0"/>
              </a:rPr>
              <a:t>……………………………………………………………………………..…</a:t>
            </a:r>
            <a:endParaRPr lang="en-GB" sz="1600" dirty="0">
              <a:solidFill>
                <a:schemeClr val="tx1"/>
              </a:solidFill>
              <a:latin typeface="Candara" panose="020E0502030303020204" pitchFamily="34" charset="0"/>
            </a:endParaRPr>
          </a:p>
          <a:p>
            <a:pPr lvl="0" defTabSz="914400" eaLnBrk="0" fontAlgn="base" hangingPunct="0">
              <a:spcBef>
                <a:spcPct val="0"/>
              </a:spcBef>
              <a:spcAft>
                <a:spcPct val="0"/>
              </a:spcAft>
            </a:pPr>
            <a:endParaRPr lang="en-GB" sz="1600" b="1"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10" descr="Location of Earthquakes.png">
            <a:extLst>
              <a:ext uri="{FF2B5EF4-FFF2-40B4-BE49-F238E27FC236}">
                <a16:creationId xmlns:a16="http://schemas.microsoft.com/office/drawing/2014/main" id="{14D2B115-C6E3-FD48-859B-9B722D039768}"/>
              </a:ext>
            </a:extLst>
          </p:cNvPr>
          <p:cNvPicPr>
            <a:picLocks noChangeAspect="1"/>
          </p:cNvPicPr>
          <p:nvPr/>
        </p:nvPicPr>
        <p:blipFill rotWithShape="1">
          <a:blip r:embed="rId2"/>
          <a:srcRect r="2185" b="23011"/>
          <a:stretch/>
        </p:blipFill>
        <p:spPr bwMode="auto">
          <a:xfrm>
            <a:off x="995210" y="1471897"/>
            <a:ext cx="4867576" cy="3901942"/>
          </a:xfrm>
          <a:prstGeom prst="rect">
            <a:avLst/>
          </a:prstGeom>
          <a:noFill/>
          <a:ln w="9525">
            <a:noFill/>
            <a:miter lim="800000"/>
            <a:headEnd/>
            <a:tailEnd/>
          </a:ln>
        </p:spPr>
      </p:pic>
      <p:sp>
        <p:nvSpPr>
          <p:cNvPr id="11" name="Rectangle 10">
            <a:extLst>
              <a:ext uri="{FF2B5EF4-FFF2-40B4-BE49-F238E27FC236}">
                <a16:creationId xmlns:a16="http://schemas.microsoft.com/office/drawing/2014/main" id="{07737BA6-659D-4449-97B5-0BC84A72B171}"/>
              </a:ext>
            </a:extLst>
          </p:cNvPr>
          <p:cNvSpPr/>
          <p:nvPr/>
        </p:nvSpPr>
        <p:spPr>
          <a:xfrm>
            <a:off x="357491" y="8625256"/>
            <a:ext cx="6143015" cy="8404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u="sng" dirty="0">
                <a:solidFill>
                  <a:schemeClr val="tx1"/>
                </a:solidFill>
                <a:latin typeface="Candara" panose="020E0502030303020204" pitchFamily="34" charset="0"/>
              </a:rPr>
              <a:t>WAGOLL: </a:t>
            </a:r>
            <a:r>
              <a:rPr lang="en-US" sz="1600" dirty="0">
                <a:solidFill>
                  <a:schemeClr val="tx1"/>
                </a:solidFill>
                <a:latin typeface="Candara" panose="020E0502030303020204" pitchFamily="34" charset="0"/>
              </a:rPr>
              <a:t>Earthquakes mainly occur…. . The continents that are most affected by earthquakes are… . The oceans that are most affected by earthquakes are… </a:t>
            </a:r>
          </a:p>
        </p:txBody>
      </p:sp>
    </p:spTree>
    <p:extLst>
      <p:ext uri="{BB962C8B-B14F-4D97-AF65-F5344CB8AC3E}">
        <p14:creationId xmlns:p14="http://schemas.microsoft.com/office/powerpoint/2010/main" val="3563775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u="sng" dirty="0">
                <a:solidFill>
                  <a:sysClr val="windowText" lastClr="000000"/>
                </a:solidFill>
                <a:latin typeface="Candara" panose="020E0502030303020204" pitchFamily="34" charset="0"/>
              </a:rPr>
              <a:t>Lesson 4- Where do earthquakes form and why?</a:t>
            </a:r>
            <a:endParaRPr lang="en-US" sz="1400" dirty="0">
              <a:solidFill>
                <a:schemeClr val="tx1"/>
              </a:solidFill>
              <a:latin typeface="Candara" panose="020E0502030303020204" pitchFamily="34" charset="0"/>
            </a:endParaRPr>
          </a:p>
          <a:p>
            <a:r>
              <a:rPr lang="en-GB" sz="1600" b="1" dirty="0">
                <a:solidFill>
                  <a:schemeClr val="tx1"/>
                </a:solidFill>
                <a:latin typeface="Candara" panose="020E0502030303020204" pitchFamily="34" charset="0"/>
              </a:rPr>
              <a:t>Task: </a:t>
            </a:r>
            <a:r>
              <a:rPr lang="en-US" sz="1600" dirty="0">
                <a:solidFill>
                  <a:schemeClr val="tx1"/>
                </a:solidFill>
                <a:latin typeface="Candara" panose="020E0502030303020204" pitchFamily="34" charset="0"/>
              </a:rPr>
              <a:t>Match up the key term with the correct definition. Then, place each key term onto the diagram.</a:t>
            </a: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r>
              <a:rPr lang="en-US" sz="1600" b="1" dirty="0">
                <a:solidFill>
                  <a:schemeClr val="tx1"/>
                </a:solidFill>
                <a:latin typeface="Candara" panose="020E0502030303020204" pitchFamily="34" charset="0"/>
              </a:rPr>
              <a:t>Challenge: </a:t>
            </a:r>
            <a:r>
              <a:rPr lang="en-US" sz="1600" dirty="0">
                <a:solidFill>
                  <a:schemeClr val="tx1"/>
                </a:solidFill>
              </a:rPr>
              <a:t>Why do you think anyone would want to live near to an area prone to earthquakes?</a:t>
            </a:r>
          </a:p>
          <a:p>
            <a:r>
              <a:rPr lang="en-US" sz="1600" dirty="0">
                <a:solidFill>
                  <a:schemeClr val="tx1"/>
                </a:solidFill>
                <a:latin typeface="Candara" panose="020E0502030303020204" pitchFamily="34" charset="0"/>
              </a:rPr>
              <a:t>…………………………………….………………………………………………………………………………………………………………………….</a:t>
            </a:r>
            <a:endParaRPr lang="en-GB" sz="1600" dirty="0">
              <a:solidFill>
                <a:srgbClr val="FF0000"/>
              </a:solidFill>
              <a:latin typeface="Candara" panose="020E0502030303020204" pitchFamily="34" charset="0"/>
            </a:endParaRPr>
          </a:p>
          <a:p>
            <a:r>
              <a:rPr lang="en-US" sz="1600" dirty="0">
                <a:solidFill>
                  <a:schemeClr val="tx1"/>
                </a:solidFill>
                <a:latin typeface="Candara" panose="020E0502030303020204" pitchFamily="34" charset="0"/>
              </a:rPr>
              <a:t>……………………………………………………………………………..…</a:t>
            </a:r>
          </a:p>
          <a:p>
            <a:endParaRPr lang="en-GB" sz="1000" dirty="0">
              <a:solidFill>
                <a:schemeClr val="tx1"/>
              </a:solidFill>
              <a:latin typeface="Candara" panose="020E0502030303020204" pitchFamily="34" charset="0"/>
            </a:endParaRPr>
          </a:p>
          <a:p>
            <a:pPr lvl="0" defTabSz="914400" eaLnBrk="0" fontAlgn="base" hangingPunct="0">
              <a:spcBef>
                <a:spcPct val="0"/>
              </a:spcBef>
              <a:spcAft>
                <a:spcPct val="0"/>
              </a:spcAft>
            </a:pPr>
            <a:r>
              <a:rPr lang="en-GB" sz="1600" b="1" dirty="0">
                <a:solidFill>
                  <a:schemeClr val="tx1"/>
                </a:solidFill>
                <a:latin typeface="Candara" panose="020E0502030303020204" pitchFamily="34" charset="0"/>
              </a:rPr>
              <a:t>Key question: </a:t>
            </a:r>
            <a:r>
              <a:rPr lang="en-GB" sz="1600" dirty="0">
                <a:solidFill>
                  <a:schemeClr val="tx1"/>
                </a:solidFill>
                <a:latin typeface="Candara" panose="020E0502030303020204" pitchFamily="34" charset="0"/>
              </a:rPr>
              <a:t>Where will be the most damage be and why?</a:t>
            </a:r>
          </a:p>
          <a:p>
            <a:pPr lvl="0" defTabSz="914400" eaLnBrk="0" fontAlgn="base" hangingPunct="0">
              <a:spcBef>
                <a:spcPct val="0"/>
              </a:spcBef>
              <a:spcAft>
                <a:spcPct val="0"/>
              </a:spcAft>
            </a:pPr>
            <a:endParaRPr lang="en-GB" sz="1600" dirty="0">
              <a:solidFill>
                <a:schemeClr val="tx1"/>
              </a:solidFill>
              <a:latin typeface="Candara" panose="020E0502030303020204" pitchFamily="34" charset="0"/>
            </a:endParaRPr>
          </a:p>
          <a:p>
            <a:pPr lvl="0" defTabSz="914400" eaLnBrk="0" fontAlgn="base" hangingPunct="0">
              <a:spcBef>
                <a:spcPct val="0"/>
              </a:spcBef>
              <a:spcAft>
                <a:spcPct val="0"/>
              </a:spcAft>
            </a:pPr>
            <a:endParaRPr lang="en-GB" sz="16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endParaRPr lang="en-US" sz="1600" dirty="0">
              <a:solidFill>
                <a:schemeClr val="tx1"/>
              </a:solidFill>
              <a:latin typeface="Candara" panose="020E0502030303020204" pitchFamily="34" charset="0"/>
            </a:endParaRPr>
          </a:p>
          <a:p>
            <a:pPr lvl="0" defTabSz="914400" eaLnBrk="0" fontAlgn="base" hangingPunct="0">
              <a:spcBef>
                <a:spcPct val="0"/>
              </a:spcBef>
              <a:spcAft>
                <a:spcPct val="0"/>
              </a:spcAft>
            </a:pPr>
            <a:endParaRPr lang="en-GB" sz="1600" b="1"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D3FD9485-F638-3B45-8EC6-06F6BCE873D0}"/>
              </a:ext>
            </a:extLst>
          </p:cNvPr>
          <p:cNvPicPr>
            <a:picLocks noChangeAspect="1"/>
          </p:cNvPicPr>
          <p:nvPr/>
        </p:nvPicPr>
        <p:blipFill>
          <a:blip r:embed="rId2"/>
          <a:stretch>
            <a:fillRect/>
          </a:stretch>
        </p:blipFill>
        <p:spPr>
          <a:xfrm>
            <a:off x="4329326" y="1889853"/>
            <a:ext cx="2160635" cy="2003610"/>
          </a:xfrm>
          <a:prstGeom prst="rect">
            <a:avLst/>
          </a:prstGeom>
        </p:spPr>
      </p:pic>
      <p:graphicFrame>
        <p:nvGraphicFramePr>
          <p:cNvPr id="8" name="Table 7">
            <a:extLst>
              <a:ext uri="{FF2B5EF4-FFF2-40B4-BE49-F238E27FC236}">
                <a16:creationId xmlns:a16="http://schemas.microsoft.com/office/drawing/2014/main" id="{C2ADC64D-801B-7444-8C56-E564A27AECE0}"/>
              </a:ext>
            </a:extLst>
          </p:cNvPr>
          <p:cNvGraphicFramePr>
            <a:graphicFrameLocks noGrp="1"/>
          </p:cNvGraphicFramePr>
          <p:nvPr>
            <p:extLst>
              <p:ext uri="{D42A27DB-BD31-4B8C-83A1-F6EECF244321}">
                <p14:modId xmlns:p14="http://schemas.microsoft.com/office/powerpoint/2010/main" val="2030134327"/>
              </p:ext>
            </p:extLst>
          </p:nvPr>
        </p:nvGraphicFramePr>
        <p:xfrm>
          <a:off x="368038" y="1768646"/>
          <a:ext cx="3785463" cy="2294886"/>
        </p:xfrm>
        <a:graphic>
          <a:graphicData uri="http://schemas.openxmlformats.org/drawingml/2006/table">
            <a:tbl>
              <a:tblPr firstRow="1" bandRow="1">
                <a:tableStyleId>{5C22544A-7EE6-4342-B048-85BDC9FD1C3A}</a:tableStyleId>
              </a:tblPr>
              <a:tblGrid>
                <a:gridCol w="997565">
                  <a:extLst>
                    <a:ext uri="{9D8B030D-6E8A-4147-A177-3AD203B41FA5}">
                      <a16:colId xmlns:a16="http://schemas.microsoft.com/office/drawing/2014/main" val="1831624858"/>
                    </a:ext>
                  </a:extLst>
                </a:gridCol>
                <a:gridCol w="2787898">
                  <a:extLst>
                    <a:ext uri="{9D8B030D-6E8A-4147-A177-3AD203B41FA5}">
                      <a16:colId xmlns:a16="http://schemas.microsoft.com/office/drawing/2014/main" val="1846859147"/>
                    </a:ext>
                  </a:extLst>
                </a:gridCol>
              </a:tblGrid>
              <a:tr h="227917">
                <a:tc>
                  <a:txBody>
                    <a:bodyPr/>
                    <a:lstStyle/>
                    <a:p>
                      <a:pPr algn="ctr"/>
                      <a:r>
                        <a:rPr lang="en-US" sz="1400" dirty="0">
                          <a:solidFill>
                            <a:sysClr val="windowText" lastClr="000000"/>
                          </a:solidFill>
                        </a:rPr>
                        <a:t>Key term</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ysClr val="windowText" lastClr="000000"/>
                          </a:solidFill>
                        </a:rPr>
                        <a:t>Definition</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2193483"/>
                  </a:ext>
                </a:extLst>
              </a:tr>
              <a:tr h="542835">
                <a:tc>
                  <a:txBody>
                    <a:bodyPr/>
                    <a:lstStyle/>
                    <a:p>
                      <a:r>
                        <a:rPr lang="en-US" sz="1400" dirty="0">
                          <a:solidFill>
                            <a:sysClr val="windowText" lastClr="000000"/>
                          </a:solidFill>
                        </a:rPr>
                        <a:t>Plate movement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ysClr val="windowText" lastClr="000000"/>
                          </a:solidFill>
                        </a:rPr>
                        <a:t>The place at ground level directly above the focus.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1509090"/>
                  </a:ext>
                </a:extLst>
              </a:tr>
              <a:tr h="530943">
                <a:tc>
                  <a:txBody>
                    <a:bodyPr/>
                    <a:lstStyle/>
                    <a:p>
                      <a:r>
                        <a:rPr lang="en-US" sz="1400" dirty="0">
                          <a:solidFill>
                            <a:sysClr val="windowText" lastClr="000000"/>
                          </a:solidFill>
                        </a:rPr>
                        <a:t>Seismic waves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ysClr val="windowText" lastClr="000000"/>
                          </a:solidFill>
                        </a:rPr>
                        <a:t>The place underground where the earthquake originates.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321040"/>
                  </a:ext>
                </a:extLst>
              </a:tr>
              <a:tr h="411562">
                <a:tc>
                  <a:txBody>
                    <a:bodyPr/>
                    <a:lstStyle/>
                    <a:p>
                      <a:r>
                        <a:rPr lang="en-US" sz="1400" dirty="0">
                          <a:solidFill>
                            <a:sysClr val="windowText" lastClr="000000"/>
                          </a:solidFill>
                        </a:rPr>
                        <a:t>Focus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ysClr val="windowText" lastClr="000000"/>
                          </a:solidFill>
                        </a:rPr>
                        <a:t>Powerful bands of energy radiating in circles.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7726767"/>
                  </a:ext>
                </a:extLst>
              </a:tr>
              <a:tr h="0">
                <a:tc>
                  <a:txBody>
                    <a:bodyPr/>
                    <a:lstStyle/>
                    <a:p>
                      <a:r>
                        <a:rPr lang="en-US" sz="1400" dirty="0">
                          <a:solidFill>
                            <a:sysClr val="windowText" lastClr="000000"/>
                          </a:solidFill>
                        </a:rPr>
                        <a:t>Epicenter</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ysClr val="windowText" lastClr="000000"/>
                          </a:solidFill>
                        </a:rPr>
                        <a:t>The action which causes a release of energy.</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1748551"/>
                  </a:ext>
                </a:extLst>
              </a:tr>
            </a:tbl>
          </a:graphicData>
        </a:graphic>
      </p:graphicFrame>
      <p:pic>
        <p:nvPicPr>
          <p:cNvPr id="13" name="Picture 12">
            <a:extLst>
              <a:ext uri="{FF2B5EF4-FFF2-40B4-BE49-F238E27FC236}">
                <a16:creationId xmlns:a16="http://schemas.microsoft.com/office/drawing/2014/main" id="{755F3F7B-896C-D84C-B380-CEF09FF0236A}"/>
              </a:ext>
            </a:extLst>
          </p:cNvPr>
          <p:cNvPicPr>
            <a:picLocks noChangeAspect="1"/>
          </p:cNvPicPr>
          <p:nvPr/>
        </p:nvPicPr>
        <p:blipFill>
          <a:blip r:embed="rId3"/>
          <a:stretch>
            <a:fillRect/>
          </a:stretch>
        </p:blipFill>
        <p:spPr>
          <a:xfrm>
            <a:off x="3473401" y="6012538"/>
            <a:ext cx="3016560" cy="3545873"/>
          </a:xfrm>
          <a:prstGeom prst="rect">
            <a:avLst/>
          </a:prstGeom>
          <a:ln>
            <a:solidFill>
              <a:schemeClr val="tx1"/>
            </a:solidFill>
          </a:ln>
        </p:spPr>
      </p:pic>
      <p:sp>
        <p:nvSpPr>
          <p:cNvPr id="14" name="Rectangle 13">
            <a:extLst>
              <a:ext uri="{FF2B5EF4-FFF2-40B4-BE49-F238E27FC236}">
                <a16:creationId xmlns:a16="http://schemas.microsoft.com/office/drawing/2014/main" id="{38603321-5614-7D4E-8F47-82CC6CE9745A}"/>
              </a:ext>
            </a:extLst>
          </p:cNvPr>
          <p:cNvSpPr/>
          <p:nvPr/>
        </p:nvSpPr>
        <p:spPr>
          <a:xfrm>
            <a:off x="384405" y="6012538"/>
            <a:ext cx="2938889" cy="157359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Candara" panose="020E0502030303020204" pitchFamily="34" charset="0"/>
              </a:rPr>
              <a:t>Task: </a:t>
            </a:r>
            <a:r>
              <a:rPr lang="en-US" sz="1600" dirty="0">
                <a:solidFill>
                  <a:schemeClr val="tx1"/>
                </a:solidFill>
                <a:latin typeface="Candara" panose="020E0502030303020204" pitchFamily="34" charset="0"/>
              </a:rPr>
              <a:t>Write a short paragraph to explain where you think the most damage would be and why. Site A is a densely populated city, whereas site B is a sparsely populated forest.</a:t>
            </a:r>
          </a:p>
        </p:txBody>
      </p:sp>
      <p:sp>
        <p:nvSpPr>
          <p:cNvPr id="15" name="Rectangle 14">
            <a:extLst>
              <a:ext uri="{FF2B5EF4-FFF2-40B4-BE49-F238E27FC236}">
                <a16:creationId xmlns:a16="http://schemas.microsoft.com/office/drawing/2014/main" id="{43E7069E-DF97-D445-A1C0-20350EFF9E89}"/>
              </a:ext>
            </a:extLst>
          </p:cNvPr>
          <p:cNvSpPr/>
          <p:nvPr/>
        </p:nvSpPr>
        <p:spPr>
          <a:xfrm>
            <a:off x="384405" y="7683520"/>
            <a:ext cx="2938889" cy="18235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ndara" panose="020E0502030303020204" pitchFamily="34" charset="0"/>
              </a:rPr>
              <a:t>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99979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u="sng" dirty="0">
                <a:solidFill>
                  <a:sysClr val="windowText" lastClr="000000"/>
                </a:solidFill>
                <a:latin typeface="Candara" panose="020E0502030303020204" pitchFamily="34" charset="0"/>
              </a:rPr>
              <a:t>Lesson 4- Where do earthquakes form and why?</a:t>
            </a:r>
          </a:p>
          <a:p>
            <a:endParaRPr lang="en-US" sz="1000" dirty="0">
              <a:solidFill>
                <a:schemeClr val="tx1"/>
              </a:solidFill>
              <a:latin typeface="Candara" panose="020E0502030303020204" pitchFamily="34" charset="0"/>
            </a:endParaRPr>
          </a:p>
          <a:p>
            <a:r>
              <a:rPr lang="en-US" sz="1600" b="1" dirty="0">
                <a:solidFill>
                  <a:schemeClr val="tx1"/>
                </a:solidFill>
                <a:latin typeface="Candara" panose="020E0502030303020204" pitchFamily="34" charset="0"/>
              </a:rPr>
              <a:t>Challenge: </a:t>
            </a:r>
            <a:r>
              <a:rPr lang="en-US" sz="1600" dirty="0">
                <a:solidFill>
                  <a:schemeClr val="tx1"/>
                </a:solidFill>
                <a:latin typeface="Candara" panose="020E0502030303020204" pitchFamily="34" charset="0"/>
              </a:rPr>
              <a:t>If the epicenter was at site B, would this change where the most damage occurs? Explain your answer.</a:t>
            </a:r>
          </a:p>
          <a:p>
            <a:r>
              <a:rPr lang="en-US" sz="1600" dirty="0">
                <a:solidFill>
                  <a:schemeClr val="tx1"/>
                </a:solidFill>
                <a:latin typeface="Candara" panose="020E0502030303020204" pitchFamily="34" charset="0"/>
              </a:rPr>
              <a:t>…………………………………….………………………………………………………………………………………………………………………….</a:t>
            </a:r>
            <a:endParaRPr lang="en-GB" sz="1600" dirty="0">
              <a:solidFill>
                <a:srgbClr val="FF0000"/>
              </a:solidFill>
              <a:latin typeface="Candara" panose="020E0502030303020204" pitchFamily="34" charset="0"/>
            </a:endParaRPr>
          </a:p>
          <a:p>
            <a:r>
              <a:rPr lang="en-US" sz="1600" dirty="0">
                <a:solidFill>
                  <a:schemeClr val="tx1"/>
                </a:solidFill>
                <a:latin typeface="Candara" panose="020E0502030303020204" pitchFamily="34" charset="0"/>
              </a:rPr>
              <a:t>……………………………………………………………………………..……………………………………….………………………………………….</a:t>
            </a:r>
            <a:endParaRPr lang="en-GB" sz="10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GB" sz="1000" dirty="0">
              <a:solidFill>
                <a:schemeClr val="tx1"/>
              </a:solidFill>
              <a:latin typeface="Candara" panose="020E0502030303020204" pitchFamily="34" charset="0"/>
            </a:endParaRPr>
          </a:p>
          <a:p>
            <a:endParaRPr lang="en-GB" sz="1600" dirty="0">
              <a:solidFill>
                <a:schemeClr val="tx1"/>
              </a:solidFill>
              <a:latin typeface="Candara" panose="020E0502030303020204" pitchFamily="34" charset="0"/>
            </a:endParaRPr>
          </a:p>
          <a:p>
            <a:pPr lvl="0" defTabSz="914400" eaLnBrk="0" fontAlgn="base" hangingPunct="0">
              <a:spcBef>
                <a:spcPct val="0"/>
              </a:spcBef>
              <a:spcAft>
                <a:spcPct val="0"/>
              </a:spcAft>
            </a:pPr>
            <a:endParaRPr lang="en-GB" sz="16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r>
              <a:rPr lang="en-US" sz="1600" b="1" dirty="0">
                <a:solidFill>
                  <a:schemeClr val="tx1"/>
                </a:solidFill>
                <a:latin typeface="Candara" panose="020E0502030303020204" pitchFamily="34" charset="0"/>
              </a:rPr>
              <a:t>Task: </a:t>
            </a:r>
            <a:r>
              <a:rPr lang="en-US" sz="1600" dirty="0">
                <a:solidFill>
                  <a:schemeClr val="tx1"/>
                </a:solidFill>
                <a:latin typeface="Candara" panose="020E0502030303020204" pitchFamily="34" charset="0"/>
              </a:rPr>
              <a:t>Study the two photographs of the impacts of two different earthquakes. Write a sentence to explain which photo you think had the most powerful earthquake and why.</a:t>
            </a: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r>
              <a:rPr lang="en-US" sz="1600" dirty="0">
                <a:solidFill>
                  <a:schemeClr val="tx1"/>
                </a:solidFill>
                <a:latin typeface="Candara" panose="020E0502030303020204" pitchFamily="34" charset="0"/>
              </a:rPr>
              <a:t>……………………………………………………………………………….</a:t>
            </a:r>
          </a:p>
          <a:p>
            <a:r>
              <a:rPr lang="en-US" sz="1600" dirty="0">
                <a:solidFill>
                  <a:schemeClr val="tx1"/>
                </a:solidFill>
                <a:latin typeface="Candara" panose="020E0502030303020204" pitchFamily="34" charset="0"/>
              </a:rPr>
              <a:t>…………………………………….………………………………………………………………………………………………………………………….</a:t>
            </a:r>
            <a:endParaRPr lang="en-GB" sz="1600" dirty="0">
              <a:solidFill>
                <a:srgbClr val="FF0000"/>
              </a:solidFill>
              <a:latin typeface="Candara" panose="020E0502030303020204" pitchFamily="34" charset="0"/>
            </a:endParaRPr>
          </a:p>
          <a:p>
            <a:r>
              <a:rPr lang="en-US" sz="1600" dirty="0">
                <a:solidFill>
                  <a:schemeClr val="tx1"/>
                </a:solidFill>
                <a:latin typeface="Candara" panose="020E0502030303020204" pitchFamily="34" charset="0"/>
              </a:rPr>
              <a:t>……………………………………………………………………………..……………………………………….………………………………………….</a:t>
            </a:r>
          </a:p>
          <a:p>
            <a:endParaRPr lang="en-GB" sz="1000" dirty="0">
              <a:solidFill>
                <a:schemeClr val="tx1"/>
              </a:solidFill>
              <a:latin typeface="Candara" panose="020E0502030303020204" pitchFamily="34" charset="0"/>
            </a:endParaRPr>
          </a:p>
          <a:p>
            <a:r>
              <a:rPr lang="en-US" sz="1600" b="1" dirty="0">
                <a:solidFill>
                  <a:schemeClr val="tx1"/>
                </a:solidFill>
                <a:latin typeface="Candara" panose="020E0502030303020204" pitchFamily="34" charset="0"/>
              </a:rPr>
              <a:t>Task: </a:t>
            </a:r>
            <a:r>
              <a:rPr lang="en-US" sz="1600" dirty="0">
                <a:solidFill>
                  <a:schemeClr val="tx1"/>
                </a:solidFill>
                <a:latin typeface="Candara" panose="020E0502030303020204" pitchFamily="34" charset="0"/>
              </a:rPr>
              <a:t>Why do you think the weak earthquake did more damage than the powerful one? Add to your sentence to explain. Clues: think about quality of buildings, location, development.</a:t>
            </a:r>
          </a:p>
          <a:p>
            <a:r>
              <a:rPr lang="en-US" sz="1600" dirty="0">
                <a:solidFill>
                  <a:schemeClr val="tx1"/>
                </a:solidFill>
                <a:latin typeface="Candara" panose="020E0502030303020204" pitchFamily="34" charset="0"/>
              </a:rPr>
              <a:t>…………………………………….………………………………………………………………………………………………………………………….</a:t>
            </a:r>
            <a:endParaRPr lang="en-GB" sz="1600" dirty="0">
              <a:solidFill>
                <a:srgbClr val="FF0000"/>
              </a:solidFill>
              <a:latin typeface="Candara" panose="020E0502030303020204" pitchFamily="34" charset="0"/>
            </a:endParaRPr>
          </a:p>
          <a:p>
            <a:r>
              <a:rPr lang="en-US" sz="1600" dirty="0">
                <a:solidFill>
                  <a:schemeClr val="tx1"/>
                </a:solidFill>
                <a:latin typeface="Candara" panose="020E0502030303020204" pitchFamily="34" charset="0"/>
              </a:rPr>
              <a:t>……………………………………………………………………………..……………………………………….………………………………………….</a:t>
            </a:r>
            <a:endParaRPr lang="en-GB" sz="10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b="1" dirty="0">
              <a:solidFill>
                <a:schemeClr val="tx1"/>
              </a:solidFill>
              <a:latin typeface="Candara" panose="020E0502030303020204" pitchFamily="34" charset="0"/>
            </a:endParaRPr>
          </a:p>
          <a:p>
            <a:pPr lvl="0" defTabSz="914400" eaLnBrk="0" fontAlgn="base" hangingPunct="0">
              <a:spcBef>
                <a:spcPct val="0"/>
              </a:spcBef>
              <a:spcAft>
                <a:spcPct val="0"/>
              </a:spcAft>
            </a:pPr>
            <a:endParaRPr lang="en-GB" sz="1600" b="1"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a:extLst>
              <a:ext uri="{FF2B5EF4-FFF2-40B4-BE49-F238E27FC236}">
                <a16:creationId xmlns:a16="http://schemas.microsoft.com/office/drawing/2014/main" id="{6C31CC51-83F6-4F48-8F5E-8AFA86187BE7}"/>
              </a:ext>
            </a:extLst>
          </p:cNvPr>
          <p:cNvSpPr/>
          <p:nvPr/>
        </p:nvSpPr>
        <p:spPr>
          <a:xfrm>
            <a:off x="363136" y="2830801"/>
            <a:ext cx="6139264" cy="91794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tx1"/>
                </a:solidFill>
                <a:latin typeface="Candara" panose="020E0502030303020204" pitchFamily="34" charset="0"/>
              </a:rPr>
              <a:t>WAGOLL</a:t>
            </a:r>
          </a:p>
          <a:p>
            <a:r>
              <a:rPr lang="en-US" sz="1600" dirty="0">
                <a:solidFill>
                  <a:schemeClr val="tx1"/>
                </a:solidFill>
                <a:latin typeface="Candara" panose="020E0502030303020204" pitchFamily="34" charset="0"/>
              </a:rPr>
              <a:t>In my opinion, this earthquake would cause most damage at site ____. I think this because….  </a:t>
            </a:r>
          </a:p>
        </p:txBody>
      </p:sp>
      <p:pic>
        <p:nvPicPr>
          <p:cNvPr id="12" name="Picture 11">
            <a:extLst>
              <a:ext uri="{FF2B5EF4-FFF2-40B4-BE49-F238E27FC236}">
                <a16:creationId xmlns:a16="http://schemas.microsoft.com/office/drawing/2014/main" id="{E084D519-1F24-7447-A75F-66DC215770C4}"/>
              </a:ext>
            </a:extLst>
          </p:cNvPr>
          <p:cNvPicPr>
            <a:picLocks noChangeAspect="1"/>
          </p:cNvPicPr>
          <p:nvPr/>
        </p:nvPicPr>
        <p:blipFill>
          <a:blip r:embed="rId2"/>
          <a:stretch>
            <a:fillRect/>
          </a:stretch>
        </p:blipFill>
        <p:spPr>
          <a:xfrm>
            <a:off x="363136" y="4720697"/>
            <a:ext cx="2793159" cy="1551986"/>
          </a:xfrm>
          <a:prstGeom prst="rect">
            <a:avLst/>
          </a:prstGeom>
        </p:spPr>
      </p:pic>
      <p:pic>
        <p:nvPicPr>
          <p:cNvPr id="15" name="Picture 14">
            <a:extLst>
              <a:ext uri="{FF2B5EF4-FFF2-40B4-BE49-F238E27FC236}">
                <a16:creationId xmlns:a16="http://schemas.microsoft.com/office/drawing/2014/main" id="{ADBBFF33-7145-2447-9A55-79E867EEF249}"/>
              </a:ext>
            </a:extLst>
          </p:cNvPr>
          <p:cNvPicPr>
            <a:picLocks noChangeAspect="1"/>
          </p:cNvPicPr>
          <p:nvPr/>
        </p:nvPicPr>
        <p:blipFill>
          <a:blip r:embed="rId3"/>
          <a:stretch>
            <a:fillRect/>
          </a:stretch>
        </p:blipFill>
        <p:spPr>
          <a:xfrm>
            <a:off x="3701707" y="4720697"/>
            <a:ext cx="2785532" cy="1539122"/>
          </a:xfrm>
          <a:prstGeom prst="rect">
            <a:avLst/>
          </a:prstGeom>
        </p:spPr>
      </p:pic>
    </p:spTree>
    <p:extLst>
      <p:ext uri="{BB962C8B-B14F-4D97-AF65-F5344CB8AC3E}">
        <p14:creationId xmlns:p14="http://schemas.microsoft.com/office/powerpoint/2010/main" val="161604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u="sng" dirty="0">
                <a:solidFill>
                  <a:sysClr val="windowText" lastClr="000000"/>
                </a:solidFill>
                <a:latin typeface="Candara" panose="020E0502030303020204" pitchFamily="34" charset="0"/>
              </a:rPr>
              <a:t>Lesson 4- Where do earthquakes form and why?</a:t>
            </a:r>
          </a:p>
          <a:p>
            <a:endParaRPr lang="en-US" sz="1000" dirty="0">
              <a:solidFill>
                <a:schemeClr val="tx1"/>
              </a:solidFill>
              <a:latin typeface="Candara" panose="020E0502030303020204" pitchFamily="34" charset="0"/>
            </a:endParaRPr>
          </a:p>
          <a:p>
            <a:r>
              <a:rPr lang="en-US" sz="1600" b="1" dirty="0">
                <a:solidFill>
                  <a:schemeClr val="tx1"/>
                </a:solidFill>
                <a:latin typeface="Candara" panose="020E0502030303020204" pitchFamily="34" charset="0"/>
              </a:rPr>
              <a:t>Challenge: </a:t>
            </a:r>
            <a:r>
              <a:rPr lang="en-US" sz="1600" dirty="0">
                <a:solidFill>
                  <a:schemeClr val="tx1"/>
                </a:solidFill>
                <a:latin typeface="Candara" panose="020E0502030303020204" pitchFamily="34" charset="0"/>
              </a:rPr>
              <a:t>Explain how the impact of an earthquake would differ in high income and low-income countries.</a:t>
            </a:r>
          </a:p>
          <a:p>
            <a:r>
              <a:rPr lang="en-US" sz="1600" dirty="0">
                <a:solidFill>
                  <a:schemeClr val="tx1"/>
                </a:solidFill>
                <a:latin typeface="Candara" panose="020E0502030303020204" pitchFamily="34" charset="0"/>
              </a:rPr>
              <a:t>…………………………………….………………………………………………………………………………………………………………………….</a:t>
            </a:r>
            <a:endParaRPr lang="en-GB" sz="1600" dirty="0">
              <a:solidFill>
                <a:srgbClr val="FF0000"/>
              </a:solidFill>
              <a:latin typeface="Candara" panose="020E0502030303020204" pitchFamily="34" charset="0"/>
            </a:endParaRPr>
          </a:p>
          <a:p>
            <a:r>
              <a:rPr lang="en-US" sz="1600" dirty="0">
                <a:solidFill>
                  <a:schemeClr val="tx1"/>
                </a:solidFill>
                <a:latin typeface="Candara" panose="020E0502030303020204" pitchFamily="34" charset="0"/>
              </a:rPr>
              <a:t>……………………………………………………………………………..……………………………………….………………………………………….</a:t>
            </a:r>
            <a:endParaRPr lang="en-GB" sz="10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529788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u="sng" dirty="0">
                <a:solidFill>
                  <a:sysClr val="windowText" lastClr="000000"/>
                </a:solidFill>
                <a:latin typeface="Candara" panose="020E0502030303020204" pitchFamily="34" charset="0"/>
              </a:rPr>
              <a:t>Lesson 5- How do you survive an earthquake?</a:t>
            </a:r>
          </a:p>
          <a:p>
            <a:endParaRPr lang="en-GB" sz="1000" b="1" u="sng" dirty="0">
              <a:solidFill>
                <a:sysClr val="windowText" lastClr="000000"/>
              </a:solidFill>
              <a:latin typeface="Candara" panose="020E0502030303020204" pitchFamily="34" charset="0"/>
            </a:endParaRPr>
          </a:p>
          <a:p>
            <a:r>
              <a:rPr lang="en-US" sz="1600" b="1" u="sng" dirty="0">
                <a:solidFill>
                  <a:schemeClr val="tx1"/>
                </a:solidFill>
                <a:latin typeface="Candara" panose="020E0502030303020204" pitchFamily="34" charset="0"/>
              </a:rPr>
              <a:t>Task</a:t>
            </a:r>
          </a:p>
          <a:p>
            <a:pPr marL="160735" indent="-160735">
              <a:buFont typeface="Arial" panose="020B0604020202020204" pitchFamily="34" charset="0"/>
              <a:buChar char="•"/>
            </a:pPr>
            <a:r>
              <a:rPr lang="en-US" sz="1600" dirty="0">
                <a:solidFill>
                  <a:schemeClr val="tx1"/>
                </a:solidFill>
                <a:latin typeface="Candara" panose="020E0502030303020204" pitchFamily="34" charset="0"/>
              </a:rPr>
              <a:t>There are 6 information cards hidden around the room which explain the 6 dangers that earthquakes pose. </a:t>
            </a:r>
          </a:p>
          <a:p>
            <a:pPr marL="160735" indent="-160735">
              <a:buFont typeface="Arial" panose="020B0604020202020204" pitchFamily="34" charset="0"/>
              <a:buChar char="•"/>
            </a:pPr>
            <a:r>
              <a:rPr lang="en-US" sz="1600" dirty="0">
                <a:solidFill>
                  <a:schemeClr val="tx1"/>
                </a:solidFill>
                <a:latin typeface="Candara" panose="020E0502030303020204" pitchFamily="34" charset="0"/>
              </a:rPr>
              <a:t>Your job is to find each information card and fill in your mind map.</a:t>
            </a:r>
          </a:p>
          <a:p>
            <a:pPr marL="160735" indent="-160735">
              <a:buFont typeface="Arial" panose="020B0604020202020204" pitchFamily="34" charset="0"/>
              <a:buChar char="•"/>
            </a:pPr>
            <a:r>
              <a:rPr lang="en-US" sz="1600" dirty="0">
                <a:solidFill>
                  <a:schemeClr val="tx1"/>
                </a:solidFill>
                <a:latin typeface="Candara" panose="020E0502030303020204" pitchFamily="34" charset="0"/>
              </a:rPr>
              <a:t>Focus particularly on how an earthquake creates this impact and how it adds to the danger.</a:t>
            </a:r>
          </a:p>
          <a:p>
            <a:pPr marL="160735" indent="-160735">
              <a:buFont typeface="Arial" panose="020B0604020202020204" pitchFamily="34" charset="0"/>
              <a:buChar char="•"/>
            </a:pPr>
            <a:r>
              <a:rPr lang="en-US" sz="1600" dirty="0">
                <a:solidFill>
                  <a:schemeClr val="tx1"/>
                </a:solidFill>
                <a:latin typeface="Candara" panose="020E0502030303020204" pitchFamily="34" charset="0"/>
              </a:rPr>
              <a:t>You have 10 minutes to find all cards. First team wins 2 class chart points each!</a:t>
            </a: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r>
              <a:rPr lang="en-US" sz="1600" b="1" dirty="0">
                <a:solidFill>
                  <a:schemeClr val="tx1"/>
                </a:solidFill>
                <a:latin typeface="Candara" panose="020E0502030303020204" pitchFamily="34" charset="0"/>
              </a:rPr>
              <a:t>Challenge</a:t>
            </a:r>
            <a:r>
              <a:rPr lang="en-US" sz="1600" dirty="0">
                <a:solidFill>
                  <a:schemeClr val="tx1"/>
                </a:solidFill>
                <a:latin typeface="Candara" panose="020E0502030303020204" pitchFamily="34" charset="0"/>
              </a:rPr>
              <a:t>: Write a paragraph to explain which of these effects you think would be most dangerous and why. </a:t>
            </a:r>
          </a:p>
          <a:p>
            <a:r>
              <a:rPr lang="en-US" sz="1600" dirty="0">
                <a:solidFill>
                  <a:schemeClr val="tx1"/>
                </a:solidFill>
                <a:latin typeface="Candara" panose="020E0502030303020204" pitchFamily="34" charset="0"/>
              </a:rPr>
              <a:t>…………………………………….………………………………………………………………………………………………………………………….</a:t>
            </a:r>
            <a:endParaRPr lang="en-GB" sz="1600" dirty="0">
              <a:solidFill>
                <a:srgbClr val="FF0000"/>
              </a:solidFill>
              <a:latin typeface="Candara" panose="020E0502030303020204" pitchFamily="34" charset="0"/>
            </a:endParaRPr>
          </a:p>
          <a:p>
            <a:r>
              <a:rPr lang="en-US" sz="1600" dirty="0">
                <a:solidFill>
                  <a:schemeClr val="tx1"/>
                </a:solidFill>
                <a:latin typeface="Candara" panose="020E0502030303020204" pitchFamily="34" charset="0"/>
              </a:rPr>
              <a:t>……………………………………………………………………………..…</a:t>
            </a:r>
          </a:p>
          <a:p>
            <a:endParaRPr lang="en-US" sz="16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2">
            <a:extLst>
              <a:ext uri="{FF2B5EF4-FFF2-40B4-BE49-F238E27FC236}">
                <a16:creationId xmlns:a16="http://schemas.microsoft.com/office/drawing/2014/main" id="{EBAF39E7-C6BE-D545-9E35-8D087AC1C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80" y="3583474"/>
            <a:ext cx="5861039" cy="4167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478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u="sng" dirty="0">
                <a:solidFill>
                  <a:sysClr val="windowText" lastClr="000000"/>
                </a:solidFill>
                <a:latin typeface="Candara" panose="020E0502030303020204" pitchFamily="34" charset="0"/>
              </a:rPr>
              <a:t>Lesson 5- How do you survive an earthquake?</a:t>
            </a:r>
          </a:p>
          <a:p>
            <a:endParaRPr lang="en-GB" sz="1000" b="1" u="sng" dirty="0">
              <a:solidFill>
                <a:sysClr val="windowText" lastClr="000000"/>
              </a:solidFill>
              <a:latin typeface="Candara" panose="020E0502030303020204" pitchFamily="34" charset="0"/>
            </a:endParaRPr>
          </a:p>
          <a:p>
            <a:pPr marL="160735" indent="-160735">
              <a:buFont typeface="Arial" panose="020B0604020202020204" pitchFamily="34" charset="0"/>
              <a:buChar char="•"/>
            </a:pPr>
            <a:endParaRPr lang="en-US" sz="1600" dirty="0">
              <a:solidFill>
                <a:schemeClr val="tx1"/>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A screenshot of text&#10;&#10;Description automatically generated">
            <a:extLst>
              <a:ext uri="{FF2B5EF4-FFF2-40B4-BE49-F238E27FC236}">
                <a16:creationId xmlns:a16="http://schemas.microsoft.com/office/drawing/2014/main" id="{FE0FBA30-9D80-D149-A1EF-1F0D36ABD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32" y="5421434"/>
            <a:ext cx="5985834" cy="4109323"/>
          </a:xfrm>
          <a:prstGeom prst="rect">
            <a:avLst/>
          </a:prstGeom>
        </p:spPr>
      </p:pic>
      <p:pic>
        <p:nvPicPr>
          <p:cNvPr id="7" name="Picture 6" descr="A picture containing text, newspaper&#10;&#10;Description automatically generated">
            <a:extLst>
              <a:ext uri="{FF2B5EF4-FFF2-40B4-BE49-F238E27FC236}">
                <a16:creationId xmlns:a16="http://schemas.microsoft.com/office/drawing/2014/main" id="{DB60FA12-F53D-9B4E-BB62-FE55FAB0D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33" y="1209747"/>
            <a:ext cx="6008933" cy="4101620"/>
          </a:xfrm>
          <a:prstGeom prst="rect">
            <a:avLst/>
          </a:prstGeom>
        </p:spPr>
      </p:pic>
    </p:spTree>
    <p:extLst>
      <p:ext uri="{BB962C8B-B14F-4D97-AF65-F5344CB8AC3E}">
        <p14:creationId xmlns:p14="http://schemas.microsoft.com/office/powerpoint/2010/main" val="1075919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u="sng" dirty="0">
                <a:solidFill>
                  <a:sysClr val="windowText" lastClr="000000"/>
                </a:solidFill>
                <a:latin typeface="Candara" panose="020E0502030303020204" pitchFamily="34" charset="0"/>
              </a:rPr>
              <a:t>Lesson 5- How do you survive an earthquake?</a:t>
            </a:r>
          </a:p>
          <a:p>
            <a:endParaRPr lang="en-GB" sz="1000" b="1" u="sng" dirty="0">
              <a:solidFill>
                <a:sysClr val="windowText" lastClr="000000"/>
              </a:solidFill>
              <a:latin typeface="Candara" panose="020E0502030303020204" pitchFamily="34" charset="0"/>
            </a:endParaRPr>
          </a:p>
          <a:p>
            <a:r>
              <a:rPr lang="en-GB" sz="1600" b="1" u="sng" dirty="0">
                <a:solidFill>
                  <a:sysClr val="windowText" lastClr="000000"/>
                </a:solidFill>
                <a:latin typeface="Candara" panose="020E0502030303020204" pitchFamily="34" charset="0"/>
              </a:rPr>
              <a:t>Task: </a:t>
            </a:r>
            <a:r>
              <a:rPr lang="en-US" sz="1600" dirty="0">
                <a:solidFill>
                  <a:schemeClr val="tx1"/>
                </a:solidFill>
                <a:latin typeface="Candara" panose="020E0502030303020204" pitchFamily="34" charset="0"/>
              </a:rPr>
              <a:t>Use the diagram on screen to answer the following questions.</a:t>
            </a:r>
          </a:p>
          <a:p>
            <a:endParaRPr lang="en-US" sz="1600" dirty="0">
              <a:solidFill>
                <a:schemeClr val="tx1"/>
              </a:solidFill>
              <a:latin typeface="Candara" panose="020E0502030303020204" pitchFamily="34" charset="0"/>
            </a:endParaRPr>
          </a:p>
          <a:p>
            <a:pPr marL="192881" indent="-192881">
              <a:buAutoNum type="arabicPeriod"/>
            </a:pPr>
            <a:r>
              <a:rPr lang="en-US" sz="1600" dirty="0">
                <a:solidFill>
                  <a:schemeClr val="tx1"/>
                </a:solidFill>
                <a:latin typeface="Candara" panose="020E0502030303020204" pitchFamily="34" charset="0"/>
              </a:rPr>
              <a:t>How do earthquake proof buildings protect people against the effects of earthquakes? (Name at least 4 features)</a:t>
            </a:r>
          </a:p>
          <a:p>
            <a:pPr marL="192881" indent="-192881">
              <a:buAutoNum type="arabicPeriod"/>
            </a:pPr>
            <a:endParaRPr lang="en-US" sz="1600" dirty="0">
              <a:solidFill>
                <a:schemeClr val="tx1"/>
              </a:solidFill>
              <a:latin typeface="Candara" panose="020E0502030303020204" pitchFamily="34" charset="0"/>
            </a:endParaRPr>
          </a:p>
          <a:p>
            <a:pPr marL="192881" indent="-192881">
              <a:buAutoNum type="arabicPeriod"/>
            </a:pPr>
            <a:r>
              <a:rPr lang="en-US" sz="1600" dirty="0">
                <a:solidFill>
                  <a:schemeClr val="tx1"/>
                </a:solidFill>
                <a:latin typeface="Candara" panose="020E0502030303020204" pitchFamily="34" charset="0"/>
              </a:rPr>
              <a:t>Why might this solution not be effective for all countries affected by earthquakes? (Think about cost/development)</a:t>
            </a:r>
          </a:p>
          <a:p>
            <a:pPr marL="192881" indent="-192881">
              <a:buAutoNum type="arabicPeriod"/>
            </a:pPr>
            <a:endParaRPr lang="en-US" sz="1600" dirty="0">
              <a:solidFill>
                <a:schemeClr val="tx1"/>
              </a:solidFill>
              <a:latin typeface="Candara" panose="020E0502030303020204" pitchFamily="34" charset="0"/>
            </a:endParaRPr>
          </a:p>
          <a:p>
            <a:pPr marL="192881" indent="-192881">
              <a:buAutoNum type="arabicPeriod"/>
            </a:pPr>
            <a:endParaRPr lang="en-US" sz="1600" dirty="0">
              <a:solidFill>
                <a:schemeClr val="tx1"/>
              </a:solidFill>
              <a:latin typeface="Candara" panose="020E0502030303020204" pitchFamily="34" charset="0"/>
            </a:endParaRPr>
          </a:p>
          <a:p>
            <a:pPr marL="192881" indent="-192881">
              <a:buAutoNum type="arabicPeriod"/>
            </a:pPr>
            <a:endParaRPr lang="en-US" sz="1600" dirty="0">
              <a:solidFill>
                <a:schemeClr val="tx1"/>
              </a:solidFill>
              <a:latin typeface="Candara" panose="020E0502030303020204" pitchFamily="34" charset="0"/>
            </a:endParaRPr>
          </a:p>
          <a:p>
            <a:pPr marL="192881" indent="-192881">
              <a:buAutoNum type="arabicPeriod"/>
            </a:pPr>
            <a:endParaRPr lang="en-US" sz="1600" dirty="0">
              <a:solidFill>
                <a:schemeClr val="tx1"/>
              </a:solidFill>
              <a:latin typeface="Candara" panose="020E0502030303020204" pitchFamily="34" charset="0"/>
            </a:endParaRPr>
          </a:p>
          <a:p>
            <a:pPr marL="192881" indent="-192881">
              <a:buAutoNum type="arabicPeriod"/>
            </a:pPr>
            <a:endParaRPr lang="en-US" sz="1600" dirty="0">
              <a:solidFill>
                <a:schemeClr val="tx1"/>
              </a:solidFill>
              <a:latin typeface="Candara" panose="020E0502030303020204" pitchFamily="34" charset="0"/>
            </a:endParaRPr>
          </a:p>
          <a:p>
            <a:pPr marL="192881" indent="-192881">
              <a:buAutoNum type="arabicPeriod"/>
            </a:pPr>
            <a:endParaRPr lang="en-US" sz="1600" dirty="0">
              <a:solidFill>
                <a:schemeClr val="tx1"/>
              </a:solidFill>
              <a:latin typeface="Candara" panose="020E0502030303020204" pitchFamily="34" charset="0"/>
            </a:endParaRPr>
          </a:p>
          <a:p>
            <a:pPr marL="192881" indent="-192881">
              <a:buAutoNum type="arabicPeriod"/>
            </a:pPr>
            <a:endParaRPr lang="en-US" sz="1600" dirty="0">
              <a:solidFill>
                <a:schemeClr val="tx1"/>
              </a:solidFill>
              <a:latin typeface="Candara" panose="020E0502030303020204" pitchFamily="34" charset="0"/>
            </a:endParaRPr>
          </a:p>
          <a:p>
            <a:pPr marL="192881" indent="-192881">
              <a:buAutoNum type="arabicPeriod"/>
            </a:pPr>
            <a:endParaRPr lang="en-US" sz="1600" dirty="0">
              <a:solidFill>
                <a:schemeClr val="tx1"/>
              </a:solidFill>
              <a:latin typeface="Candara" panose="020E0502030303020204" pitchFamily="34" charset="0"/>
            </a:endParaRPr>
          </a:p>
          <a:p>
            <a:pPr marL="192881" indent="-192881">
              <a:buAutoNum type="arabicPeriod"/>
            </a:pPr>
            <a:endParaRPr lang="en-US" sz="1600" dirty="0">
              <a:solidFill>
                <a:schemeClr val="tx1"/>
              </a:solidFill>
              <a:latin typeface="Candara" panose="020E0502030303020204" pitchFamily="34" charset="0"/>
            </a:endParaRPr>
          </a:p>
          <a:p>
            <a:pPr marL="192881" indent="-192881">
              <a:buAutoNum type="arabicPeriod"/>
            </a:pPr>
            <a:endParaRPr lang="en-US" sz="1600" dirty="0">
              <a:solidFill>
                <a:schemeClr val="tx1"/>
              </a:solidFill>
              <a:latin typeface="Candara" panose="020E0502030303020204" pitchFamily="34" charset="0"/>
            </a:endParaRPr>
          </a:p>
          <a:p>
            <a:pPr marL="192881" indent="-192881">
              <a:buAutoNum type="arabicPeriod"/>
            </a:pPr>
            <a:endParaRPr lang="en-US" sz="1600" dirty="0">
              <a:solidFill>
                <a:schemeClr val="tx1"/>
              </a:solidFill>
              <a:latin typeface="Candara" panose="020E0502030303020204" pitchFamily="34" charset="0"/>
            </a:endParaRPr>
          </a:p>
          <a:p>
            <a:r>
              <a:rPr lang="en-US" sz="1600" b="1" dirty="0">
                <a:solidFill>
                  <a:schemeClr val="tx1"/>
                </a:solidFill>
                <a:latin typeface="Candara" panose="020E0502030303020204" pitchFamily="34" charset="0"/>
              </a:rPr>
              <a:t>Task: </a:t>
            </a:r>
            <a:r>
              <a:rPr lang="en-US" sz="1600" dirty="0">
                <a:solidFill>
                  <a:schemeClr val="tx1"/>
                </a:solidFill>
                <a:latin typeface="Candara" panose="020E0502030303020204" pitchFamily="34" charset="0"/>
              </a:rPr>
              <a:t>Read through the information below. Then explain why this might be a more useful solution than building earthquake proof buildings.</a:t>
            </a:r>
          </a:p>
          <a:p>
            <a:endParaRPr lang="en-US" sz="1600" b="1"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2">
            <a:extLst>
              <a:ext uri="{FF2B5EF4-FFF2-40B4-BE49-F238E27FC236}">
                <a16:creationId xmlns:a16="http://schemas.microsoft.com/office/drawing/2014/main" id="{D31C5C8E-B3FC-F54D-A451-E66E1DB74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267" y="3114855"/>
            <a:ext cx="2819400" cy="23999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3928523-B543-6847-ACCC-82429F0D0765}"/>
              </a:ext>
            </a:extLst>
          </p:cNvPr>
          <p:cNvSpPr/>
          <p:nvPr/>
        </p:nvSpPr>
        <p:spPr>
          <a:xfrm>
            <a:off x="377877" y="3114855"/>
            <a:ext cx="3077446" cy="23999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u="sng" dirty="0">
                <a:solidFill>
                  <a:schemeClr val="tx1"/>
                </a:solidFill>
                <a:latin typeface="Candara" panose="020E0502030303020204" pitchFamily="34" charset="0"/>
              </a:rPr>
              <a:t>Challenge- </a:t>
            </a:r>
            <a:r>
              <a:rPr lang="en-US" sz="1500" dirty="0">
                <a:solidFill>
                  <a:schemeClr val="tx1"/>
                </a:solidFill>
                <a:latin typeface="Candara" panose="020E0502030303020204" pitchFamily="34" charset="0"/>
              </a:rPr>
              <a:t>Can you think of a solution that could be easily put in place that wouldn’t cost so much money?</a:t>
            </a:r>
          </a:p>
          <a:p>
            <a:r>
              <a:rPr lang="en-US" sz="1500" dirty="0">
                <a:solidFill>
                  <a:schemeClr val="tx1"/>
                </a:solidFill>
                <a:latin typeface="Candara" panose="020E0502030303020204" pitchFamily="34" charset="0"/>
              </a:rPr>
              <a:t>………………………………………………………………………………………………………………………………………………………………………………………………………………………………………………</a:t>
            </a:r>
          </a:p>
        </p:txBody>
      </p:sp>
      <p:sp>
        <p:nvSpPr>
          <p:cNvPr id="9" name="Rectangle 8">
            <a:extLst>
              <a:ext uri="{FF2B5EF4-FFF2-40B4-BE49-F238E27FC236}">
                <a16:creationId xmlns:a16="http://schemas.microsoft.com/office/drawing/2014/main" id="{27B48CAB-E5AD-034B-82FA-0D4A17085C3B}"/>
              </a:ext>
            </a:extLst>
          </p:cNvPr>
          <p:cNvSpPr/>
          <p:nvPr/>
        </p:nvSpPr>
        <p:spPr>
          <a:xfrm>
            <a:off x="305688" y="8584092"/>
            <a:ext cx="6211214" cy="8308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u="sng" dirty="0">
                <a:solidFill>
                  <a:schemeClr val="tx1"/>
                </a:solidFill>
                <a:latin typeface="Candara" panose="020E0502030303020204" pitchFamily="34" charset="0"/>
              </a:rPr>
              <a:t>Challenge-</a:t>
            </a:r>
          </a:p>
          <a:p>
            <a:pPr algn="ctr"/>
            <a:r>
              <a:rPr lang="en-US" sz="1500" dirty="0">
                <a:solidFill>
                  <a:schemeClr val="tx1"/>
                </a:solidFill>
                <a:latin typeface="Candara" panose="020E0502030303020204" pitchFamily="34" charset="0"/>
              </a:rPr>
              <a:t>Other than cost, can you think of any other reasons why training and awareness would be an effective way of preparing for an earthquake?</a:t>
            </a:r>
          </a:p>
        </p:txBody>
      </p:sp>
      <p:pic>
        <p:nvPicPr>
          <p:cNvPr id="12" name="Picture 11">
            <a:extLst>
              <a:ext uri="{FF2B5EF4-FFF2-40B4-BE49-F238E27FC236}">
                <a16:creationId xmlns:a16="http://schemas.microsoft.com/office/drawing/2014/main" id="{24E75476-F464-6749-94ED-17A0D9065E98}"/>
              </a:ext>
            </a:extLst>
          </p:cNvPr>
          <p:cNvPicPr>
            <a:picLocks noChangeAspect="1"/>
          </p:cNvPicPr>
          <p:nvPr/>
        </p:nvPicPr>
        <p:blipFill>
          <a:blip r:embed="rId3"/>
          <a:stretch>
            <a:fillRect/>
          </a:stretch>
        </p:blipFill>
        <p:spPr>
          <a:xfrm>
            <a:off x="305687" y="6280830"/>
            <a:ext cx="3227137" cy="2118104"/>
          </a:xfrm>
          <a:prstGeom prst="rect">
            <a:avLst/>
          </a:prstGeom>
          <a:ln>
            <a:solidFill>
              <a:schemeClr val="tx1"/>
            </a:solidFill>
          </a:ln>
        </p:spPr>
      </p:pic>
      <p:sp>
        <p:nvSpPr>
          <p:cNvPr id="3" name="Rectangle 2">
            <a:extLst>
              <a:ext uri="{FF2B5EF4-FFF2-40B4-BE49-F238E27FC236}">
                <a16:creationId xmlns:a16="http://schemas.microsoft.com/office/drawing/2014/main" id="{875815F6-10C0-3243-B24F-0EAF5777CDAF}"/>
              </a:ext>
            </a:extLst>
          </p:cNvPr>
          <p:cNvSpPr/>
          <p:nvPr/>
        </p:nvSpPr>
        <p:spPr>
          <a:xfrm>
            <a:off x="3614657" y="6185720"/>
            <a:ext cx="2937656" cy="2308324"/>
          </a:xfrm>
          <a:prstGeom prst="rect">
            <a:avLst/>
          </a:prstGeom>
        </p:spPr>
        <p:txBody>
          <a:bodyPr wrap="square">
            <a:spAutoFit/>
          </a:bodyPr>
          <a:lstStyle/>
          <a:p>
            <a:r>
              <a:rPr lang="en-GB" dirty="0">
                <a:latin typeface="Candara" panose="020E0502030303020204" pitchFamily="34" charset="0"/>
              </a:rPr>
              <a:t>………………………………………………………………………………………………………………………………………………………………………………………………………………………………………………………………</a:t>
            </a:r>
            <a:endParaRPr lang="en-US" dirty="0">
              <a:latin typeface="Candara" panose="020E0502030303020204" pitchFamily="34" charset="0"/>
            </a:endParaRPr>
          </a:p>
        </p:txBody>
      </p:sp>
    </p:spTree>
    <p:extLst>
      <p:ext uri="{BB962C8B-B14F-4D97-AF65-F5344CB8AC3E}">
        <p14:creationId xmlns:p14="http://schemas.microsoft.com/office/powerpoint/2010/main" val="624722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u="sng" dirty="0">
                <a:solidFill>
                  <a:sysClr val="windowText" lastClr="000000"/>
                </a:solidFill>
                <a:latin typeface="Candara" panose="020E0502030303020204" pitchFamily="34" charset="0"/>
              </a:rPr>
              <a:t>Lesson 5- How do you survive an earthquake?</a:t>
            </a:r>
          </a:p>
          <a:p>
            <a:endParaRPr lang="en-GB" sz="1000" b="1" u="sng" dirty="0">
              <a:solidFill>
                <a:sysClr val="windowText" lastClr="000000"/>
              </a:solidFill>
              <a:latin typeface="Candara" panose="020E0502030303020204" pitchFamily="34" charset="0"/>
            </a:endParaRPr>
          </a:p>
          <a:p>
            <a:r>
              <a:rPr lang="en-GB" sz="1600" b="1" u="sng" dirty="0">
                <a:solidFill>
                  <a:sysClr val="windowText" lastClr="000000"/>
                </a:solidFill>
                <a:latin typeface="Candara" panose="020E0502030303020204" pitchFamily="34" charset="0"/>
              </a:rPr>
              <a:t>Task</a:t>
            </a:r>
            <a:r>
              <a:rPr lang="en-GB" sz="1600" b="1" dirty="0">
                <a:solidFill>
                  <a:sysClr val="windowText" lastClr="000000"/>
                </a:solidFill>
                <a:latin typeface="Candara" panose="020E0502030303020204" pitchFamily="34" charset="0"/>
              </a:rPr>
              <a:t>: </a:t>
            </a:r>
            <a:r>
              <a:rPr lang="en-US" sz="1600" dirty="0">
                <a:solidFill>
                  <a:schemeClr val="tx1"/>
                </a:solidFill>
                <a:latin typeface="Candara" panose="020E0502030303020204" pitchFamily="34" charset="0"/>
              </a:rPr>
              <a:t>List at least 10 things that you would include in an earthquake survival kit to help you in the event of a major earthquake.</a:t>
            </a: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r>
              <a:rPr lang="en-US" sz="1600" b="1" dirty="0">
                <a:solidFill>
                  <a:schemeClr val="tx1"/>
                </a:solidFill>
                <a:latin typeface="Candara" panose="020E0502030303020204" pitchFamily="34" charset="0"/>
              </a:rPr>
              <a:t>Challenge: </a:t>
            </a:r>
          </a:p>
          <a:p>
            <a:pPr marL="160735" indent="-160735">
              <a:buFont typeface="Arial" panose="020B0604020202020204" pitchFamily="34" charset="0"/>
              <a:buChar char="•"/>
            </a:pPr>
            <a:r>
              <a:rPr lang="en-US" sz="1600" dirty="0">
                <a:solidFill>
                  <a:schemeClr val="tx1"/>
                </a:solidFill>
                <a:latin typeface="Candara" panose="020E0502030303020204" pitchFamily="34" charset="0"/>
              </a:rPr>
              <a:t>Rank your 10 items from most to least important.</a:t>
            </a:r>
          </a:p>
          <a:p>
            <a:pPr marL="160735" indent="-160735">
              <a:buFont typeface="Arial" panose="020B0604020202020204" pitchFamily="34" charset="0"/>
              <a:buChar char="•"/>
            </a:pPr>
            <a:r>
              <a:rPr lang="en-US" sz="1600" dirty="0">
                <a:solidFill>
                  <a:schemeClr val="tx1"/>
                </a:solidFill>
                <a:latin typeface="Candara" panose="020E0502030303020204" pitchFamily="34" charset="0"/>
              </a:rPr>
              <a:t>Write an explanation as to why you ranked them in the way that you did.</a:t>
            </a:r>
          </a:p>
          <a:p>
            <a:r>
              <a:rPr lang="en-US" sz="1600" dirty="0">
                <a:solidFill>
                  <a:schemeClr val="tx1"/>
                </a:solidFill>
                <a:latin typeface="Candara" panose="020E0502030303020204" pitchFamily="34" charset="0"/>
              </a:rPr>
              <a:t>………………………………………………………………………………………………………………………………………………………………</a:t>
            </a:r>
          </a:p>
          <a:p>
            <a:r>
              <a:rPr lang="en-US" sz="1600" dirty="0">
                <a:solidFill>
                  <a:schemeClr val="tx1"/>
                </a:solidFill>
                <a:latin typeface="Candara" panose="020E0502030303020204" pitchFamily="34" charset="0"/>
              </a:rPr>
              <a:t>………………………………………………………………………………</a:t>
            </a:r>
          </a:p>
          <a:p>
            <a:r>
              <a:rPr lang="en-US" sz="1600" dirty="0">
                <a:solidFill>
                  <a:schemeClr val="tx1"/>
                </a:solidFill>
                <a:latin typeface="Candara" panose="020E0502030303020204" pitchFamily="34" charset="0"/>
              </a:rPr>
              <a:t>………………………………………………………………………………</a:t>
            </a:r>
          </a:p>
          <a:p>
            <a:r>
              <a:rPr lang="en-US" sz="1600" dirty="0">
                <a:solidFill>
                  <a:schemeClr val="tx1"/>
                </a:solidFill>
                <a:latin typeface="Candara" panose="020E0502030303020204" pitchFamily="34" charset="0"/>
              </a:rPr>
              <a:t>………………………………………………………………………………</a:t>
            </a: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r>
              <a:rPr lang="en-US" sz="1600" dirty="0">
                <a:solidFill>
                  <a:schemeClr val="tx1"/>
                </a:solidFill>
                <a:latin typeface="Candara" panose="020E0502030303020204" pitchFamily="34" charset="0"/>
              </a:rPr>
              <a:t>………………………………………………………………………………</a:t>
            </a:r>
          </a:p>
          <a:p>
            <a:r>
              <a:rPr lang="en-US" sz="1600" dirty="0">
                <a:solidFill>
                  <a:schemeClr val="tx1"/>
                </a:solidFill>
                <a:latin typeface="Candara" panose="020E0502030303020204" pitchFamily="34" charset="0"/>
              </a:rPr>
              <a:t>………………………………………………………………………………</a:t>
            </a:r>
          </a:p>
          <a:p>
            <a:r>
              <a:rPr lang="en-US" sz="1600" dirty="0">
                <a:solidFill>
                  <a:schemeClr val="tx1"/>
                </a:solidFill>
                <a:latin typeface="Candara" panose="020E0502030303020204" pitchFamily="34" charset="0"/>
              </a:rPr>
              <a:t>………………………………………………………………………………</a:t>
            </a:r>
          </a:p>
          <a:p>
            <a:r>
              <a:rPr lang="en-US" sz="1600" dirty="0">
                <a:solidFill>
                  <a:schemeClr val="tx1"/>
                </a:solidFill>
                <a:latin typeface="Candara" panose="020E0502030303020204" pitchFamily="34" charset="0"/>
              </a:rPr>
              <a:t>………………………………………………………………………………</a:t>
            </a:r>
          </a:p>
          <a:p>
            <a:r>
              <a:rPr lang="en-US" sz="1600" dirty="0">
                <a:solidFill>
                  <a:schemeClr val="tx1"/>
                </a:solidFill>
                <a:latin typeface="Candara" panose="020E0502030303020204" pitchFamily="34" charset="0"/>
              </a:rPr>
              <a:t>………………………………………………………………………………</a:t>
            </a:r>
          </a:p>
          <a:p>
            <a:endParaRPr lang="en-US" sz="1600" dirty="0">
              <a:solidFill>
                <a:schemeClr val="tx1"/>
              </a:solidFill>
              <a:latin typeface="Candara" panose="020E0502030303020204" pitchFamily="34" charset="0"/>
            </a:endParaRPr>
          </a:p>
          <a:p>
            <a:endParaRPr lang="en-US" sz="1600" dirty="0">
              <a:solidFill>
                <a:schemeClr val="tx1"/>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2">
            <a:extLst>
              <a:ext uri="{FF2B5EF4-FFF2-40B4-BE49-F238E27FC236}">
                <a16:creationId xmlns:a16="http://schemas.microsoft.com/office/drawing/2014/main" id="{66D76449-33A5-D14B-B2BC-5D3145782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229" y="1923866"/>
            <a:ext cx="3267541" cy="337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34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DFDE30-8A6B-46BA-B012-5645AB1E182F}"/>
              </a:ext>
            </a:extLst>
          </p:cNvPr>
          <p:cNvSpPr>
            <a:spLocks noGrp="1"/>
          </p:cNvSpPr>
          <p:nvPr>
            <p:ph type="sldNum" sz="quarter" idx="12"/>
          </p:nvPr>
        </p:nvSpPr>
        <p:spPr/>
        <p:txBody>
          <a:bodyPr/>
          <a:lstStyle/>
          <a:p>
            <a:fld id="{F33F0E25-3455-4652-BAB5-8FEF2E191005}" type="slidenum">
              <a:rPr lang="en-GB" smtClean="0"/>
              <a:t>2</a:t>
            </a:fld>
            <a:endParaRPr lang="en-GB"/>
          </a:p>
        </p:txBody>
      </p:sp>
      <p:sp>
        <p:nvSpPr>
          <p:cNvPr id="3" name="TextBox 2">
            <a:extLst>
              <a:ext uri="{FF2B5EF4-FFF2-40B4-BE49-F238E27FC236}">
                <a16:creationId xmlns:a16="http://schemas.microsoft.com/office/drawing/2014/main" id="{3E17AE58-87B2-4976-90A7-3800634644F2}"/>
              </a:ext>
            </a:extLst>
          </p:cNvPr>
          <p:cNvSpPr txBox="1"/>
          <p:nvPr/>
        </p:nvSpPr>
        <p:spPr>
          <a:xfrm>
            <a:off x="2910589" y="195072"/>
            <a:ext cx="1075936" cy="369332"/>
          </a:xfrm>
          <a:prstGeom prst="rect">
            <a:avLst/>
          </a:prstGeom>
          <a:noFill/>
        </p:spPr>
        <p:txBody>
          <a:bodyPr wrap="none" rtlCol="0">
            <a:spAutoFit/>
          </a:bodyPr>
          <a:lstStyle/>
          <a:p>
            <a:r>
              <a:rPr lang="en-GB" b="1" u="sng" dirty="0">
                <a:latin typeface="Candara" panose="020E0502030303020204" pitchFamily="34" charset="0"/>
              </a:rPr>
              <a:t>Contents</a:t>
            </a:r>
          </a:p>
        </p:txBody>
      </p:sp>
      <p:sp>
        <p:nvSpPr>
          <p:cNvPr id="4" name="TextBox 3">
            <a:extLst>
              <a:ext uri="{FF2B5EF4-FFF2-40B4-BE49-F238E27FC236}">
                <a16:creationId xmlns:a16="http://schemas.microsoft.com/office/drawing/2014/main" id="{73577AD0-0C4D-4946-A625-15B0622B8B6A}"/>
              </a:ext>
            </a:extLst>
          </p:cNvPr>
          <p:cNvSpPr txBox="1"/>
          <p:nvPr/>
        </p:nvSpPr>
        <p:spPr>
          <a:xfrm>
            <a:off x="170688" y="950976"/>
            <a:ext cx="6461760" cy="4801314"/>
          </a:xfrm>
          <a:prstGeom prst="rect">
            <a:avLst/>
          </a:prstGeom>
          <a:noFill/>
        </p:spPr>
        <p:txBody>
          <a:bodyPr wrap="square" rtlCol="0">
            <a:spAutoFit/>
          </a:bodyPr>
          <a:lstStyle/>
          <a:p>
            <a:r>
              <a:rPr lang="en-GB" dirty="0">
                <a:latin typeface="Candara" panose="020E0502030303020204" pitchFamily="34" charset="0"/>
              </a:rPr>
              <a:t>Lesson 1:What is inside the earth?..............................................P3-5</a:t>
            </a:r>
          </a:p>
          <a:p>
            <a:endParaRPr lang="en-GB" dirty="0">
              <a:latin typeface="Candara" panose="020E0502030303020204" pitchFamily="34" charset="0"/>
            </a:endParaRPr>
          </a:p>
          <a:p>
            <a:endParaRPr lang="en-GB" dirty="0">
              <a:latin typeface="Candara" panose="020E0502030303020204" pitchFamily="34" charset="0"/>
            </a:endParaRPr>
          </a:p>
          <a:p>
            <a:endParaRPr lang="en-GB" dirty="0">
              <a:latin typeface="Candara" panose="020E0502030303020204" pitchFamily="34" charset="0"/>
            </a:endParaRPr>
          </a:p>
          <a:p>
            <a:r>
              <a:rPr lang="en-GB" dirty="0">
                <a:latin typeface="Candara" panose="020E0502030303020204" pitchFamily="34" charset="0"/>
              </a:rPr>
              <a:t>Lesson 2: Why do plates move?..................................................P6-8</a:t>
            </a:r>
          </a:p>
          <a:p>
            <a:endParaRPr lang="en-GB" dirty="0">
              <a:latin typeface="Candara" panose="020E0502030303020204" pitchFamily="34" charset="0"/>
            </a:endParaRPr>
          </a:p>
          <a:p>
            <a:endParaRPr lang="en-GB" dirty="0">
              <a:latin typeface="Candara" panose="020E0502030303020204" pitchFamily="34" charset="0"/>
            </a:endParaRPr>
          </a:p>
          <a:p>
            <a:endParaRPr lang="en-GB" dirty="0">
              <a:latin typeface="Candara" panose="020E0502030303020204" pitchFamily="34" charset="0"/>
            </a:endParaRPr>
          </a:p>
          <a:p>
            <a:r>
              <a:rPr lang="en-GB" dirty="0">
                <a:latin typeface="Candara" panose="020E0502030303020204" pitchFamily="34" charset="0"/>
              </a:rPr>
              <a:t>Lesson 3: What is continental drift?...........................................P9-11</a:t>
            </a:r>
          </a:p>
          <a:p>
            <a:endParaRPr lang="en-GB" dirty="0">
              <a:latin typeface="Candara" panose="020E0502030303020204" pitchFamily="34" charset="0"/>
            </a:endParaRPr>
          </a:p>
          <a:p>
            <a:endParaRPr lang="en-GB" dirty="0">
              <a:latin typeface="Candara" panose="020E0502030303020204" pitchFamily="34" charset="0"/>
            </a:endParaRPr>
          </a:p>
          <a:p>
            <a:endParaRPr lang="en-GB" dirty="0">
              <a:latin typeface="Candara" panose="020E0502030303020204" pitchFamily="34" charset="0"/>
            </a:endParaRPr>
          </a:p>
          <a:p>
            <a:r>
              <a:rPr lang="en-GB" dirty="0">
                <a:latin typeface="Candara" panose="020E0502030303020204" pitchFamily="34" charset="0"/>
              </a:rPr>
              <a:t>Lesson 4: Where do earthquakes form and why?...................P12-15</a:t>
            </a:r>
          </a:p>
          <a:p>
            <a:endParaRPr lang="en-GB" dirty="0">
              <a:latin typeface="Candara" panose="020E0502030303020204" pitchFamily="34" charset="0"/>
            </a:endParaRPr>
          </a:p>
          <a:p>
            <a:endParaRPr lang="en-GB" dirty="0">
              <a:latin typeface="Candara" panose="020E0502030303020204" pitchFamily="34" charset="0"/>
            </a:endParaRPr>
          </a:p>
          <a:p>
            <a:endParaRPr lang="en-GB" dirty="0">
              <a:latin typeface="Candara" panose="020E0502030303020204" pitchFamily="34" charset="0"/>
            </a:endParaRPr>
          </a:p>
          <a:p>
            <a:r>
              <a:rPr lang="en-GB" dirty="0">
                <a:latin typeface="Candara" panose="020E0502030303020204" pitchFamily="34" charset="0"/>
              </a:rPr>
              <a:t>Lesson 5: How do you survive an earthquake?.......................P16-19</a:t>
            </a:r>
          </a:p>
        </p:txBody>
      </p:sp>
    </p:spTree>
    <p:extLst>
      <p:ext uri="{BB962C8B-B14F-4D97-AF65-F5344CB8AC3E}">
        <p14:creationId xmlns:p14="http://schemas.microsoft.com/office/powerpoint/2010/main" val="665540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200" b="1" u="sng" dirty="0">
                <a:solidFill>
                  <a:sysClr val="windowText" lastClr="000000"/>
                </a:solidFill>
                <a:latin typeface="Candara" panose="020E0502030303020204" pitchFamily="34" charset="0"/>
              </a:rPr>
              <a:t>Lesson 1- What is inside the earth?</a:t>
            </a:r>
          </a:p>
          <a:p>
            <a:r>
              <a:rPr lang="en-GB" altLang="en-US" sz="1600" b="1" dirty="0">
                <a:solidFill>
                  <a:schemeClr val="tx1"/>
                </a:solidFill>
                <a:latin typeface="Candara" panose="020E0502030303020204" pitchFamily="34" charset="0"/>
              </a:rPr>
              <a:t>Task</a:t>
            </a:r>
            <a:r>
              <a:rPr lang="en-GB" altLang="en-US" sz="1600" dirty="0">
                <a:solidFill>
                  <a:schemeClr val="tx1"/>
                </a:solidFill>
                <a:latin typeface="Candara" panose="020E0502030303020204" pitchFamily="34" charset="0"/>
              </a:rPr>
              <a:t>: </a:t>
            </a:r>
            <a:r>
              <a:rPr lang="en-US" sz="1600" dirty="0">
                <a:solidFill>
                  <a:schemeClr val="tx1"/>
                </a:solidFill>
                <a:latin typeface="Candara" panose="020E0502030303020204" pitchFamily="34" charset="0"/>
              </a:rPr>
              <a:t>Which of these does the earth have the most in common with? Write a short PEE paragraph giving your reasons.</a:t>
            </a:r>
          </a:p>
          <a:p>
            <a:endParaRPr lang="en-US" altLang="en-US" sz="1600" dirty="0">
              <a:solidFill>
                <a:schemeClr val="tx1"/>
              </a:solidFill>
              <a:latin typeface="Candara" panose="020E0502030303020204" pitchFamily="34" charset="0"/>
              <a:ea typeface="ＭＳ Ｐゴシック" panose="020B0600070205080204" pitchFamily="34" charset="-128"/>
            </a:endParaRPr>
          </a:p>
          <a:p>
            <a:endParaRPr lang="en-US" altLang="en-US" sz="1600" dirty="0">
              <a:solidFill>
                <a:schemeClr val="tx1"/>
              </a:solidFill>
              <a:latin typeface="Candara" panose="020E0502030303020204" pitchFamily="34" charset="0"/>
              <a:ea typeface="ＭＳ Ｐゴシック" panose="020B0600070205080204" pitchFamily="34" charset="-128"/>
            </a:endParaRPr>
          </a:p>
          <a:p>
            <a:endParaRPr lang="en-US" altLang="en-US" sz="1600" dirty="0">
              <a:solidFill>
                <a:schemeClr val="tx1"/>
              </a:solidFill>
              <a:latin typeface="Candara" panose="020E0502030303020204" pitchFamily="34" charset="0"/>
              <a:ea typeface="ＭＳ Ｐゴシック" panose="020B0600070205080204" pitchFamily="34" charset="-128"/>
            </a:endParaRPr>
          </a:p>
          <a:p>
            <a:endParaRPr lang="en-US" altLang="en-US" sz="1600" dirty="0">
              <a:solidFill>
                <a:schemeClr val="tx1"/>
              </a:solidFill>
              <a:latin typeface="Candara" panose="020E0502030303020204" pitchFamily="34" charset="0"/>
              <a:ea typeface="ＭＳ Ｐゴシック" panose="020B0600070205080204" pitchFamily="34" charset="-128"/>
            </a:endParaRPr>
          </a:p>
          <a:p>
            <a:endParaRPr lang="en-US" altLang="en-US" sz="1600" dirty="0">
              <a:solidFill>
                <a:schemeClr val="tx1"/>
              </a:solidFill>
              <a:latin typeface="Candara" panose="020E0502030303020204" pitchFamily="34" charset="0"/>
              <a:ea typeface="ＭＳ Ｐゴシック" panose="020B0600070205080204" pitchFamily="34" charset="-128"/>
            </a:endParaRPr>
          </a:p>
          <a:p>
            <a:endParaRPr lang="en-US" altLang="en-US" sz="1600" dirty="0">
              <a:solidFill>
                <a:schemeClr val="tx1"/>
              </a:solidFill>
              <a:latin typeface="Candara" panose="020E0502030303020204" pitchFamily="34" charset="0"/>
              <a:ea typeface="ＭＳ Ｐゴシック" panose="020B0600070205080204" pitchFamily="34" charset="-128"/>
            </a:endParaRPr>
          </a:p>
          <a:p>
            <a:endParaRPr lang="en-US" altLang="en-US" sz="1600" dirty="0">
              <a:solidFill>
                <a:schemeClr val="tx1"/>
              </a:solidFill>
              <a:latin typeface="Candara" panose="020E0502030303020204" pitchFamily="34" charset="0"/>
              <a:ea typeface="ＭＳ Ｐゴシック" panose="020B0600070205080204" pitchFamily="34" charset="-128"/>
            </a:endParaRPr>
          </a:p>
          <a:p>
            <a:pPr algn="ctr"/>
            <a:r>
              <a:rPr lang="en-US" sz="1600" b="1" dirty="0">
                <a:solidFill>
                  <a:schemeClr val="tx1"/>
                </a:solidFill>
                <a:latin typeface="Candara" panose="020E0502030303020204" pitchFamily="34" charset="0"/>
              </a:rPr>
              <a:t>WAGOLL</a:t>
            </a:r>
          </a:p>
          <a:p>
            <a:r>
              <a:rPr lang="en-US" sz="1600" dirty="0">
                <a:solidFill>
                  <a:schemeClr val="tx1"/>
                </a:solidFill>
                <a:latin typeface="Candara" panose="020E0502030303020204" pitchFamily="34" charset="0"/>
              </a:rPr>
              <a:t>I think that the Earth is most like a boiled egg. For example, Earth has a hard shell and softer, more liquid layers underneath. This is like The Earth because it has a hard, thin layer called the crust, with softer and more liquid layers underneath. </a:t>
            </a:r>
          </a:p>
          <a:p>
            <a:endParaRPr lang="en-GB" altLang="en-US" sz="1600" dirty="0">
              <a:solidFill>
                <a:schemeClr val="tx1"/>
              </a:solidFill>
              <a:ea typeface="ＭＳ Ｐゴシック" panose="020B0600070205080204" pitchFamily="34" charset="-128"/>
            </a:endParaRPr>
          </a:p>
          <a:p>
            <a:r>
              <a:rPr lang="en-GB" altLang="en-US" sz="1600" b="1" dirty="0">
                <a:solidFill>
                  <a:schemeClr val="tx1"/>
                </a:solidFill>
                <a:latin typeface="Candara" panose="020E0502030303020204" pitchFamily="34" charset="0"/>
                <a:ea typeface="ＭＳ Ｐゴシック" panose="020B0600070205080204" pitchFamily="34" charset="-128"/>
              </a:rPr>
              <a:t>Task: </a:t>
            </a:r>
            <a:r>
              <a:rPr lang="en-GB" altLang="en-US" sz="1600" dirty="0">
                <a:solidFill>
                  <a:schemeClr val="tx1"/>
                </a:solidFill>
                <a:latin typeface="Candara" panose="020E0502030303020204" pitchFamily="34" charset="0"/>
                <a:ea typeface="ＭＳ Ｐゴシック" panose="020B0600070205080204" pitchFamily="34" charset="-128"/>
              </a:rPr>
              <a:t>Study the diagram below and make a neat copy.</a:t>
            </a:r>
          </a:p>
          <a:p>
            <a:endParaRPr lang="en-GB" altLang="en-US" sz="1600" dirty="0">
              <a:solidFill>
                <a:schemeClr val="tx1"/>
              </a:solidFill>
              <a:latin typeface="Candara" panose="020E0502030303020204" pitchFamily="34" charset="0"/>
              <a:ea typeface="ＭＳ Ｐゴシック" panose="020B0600070205080204" pitchFamily="34" charset="-128"/>
            </a:endParaRPr>
          </a:p>
          <a:p>
            <a:endParaRPr lang="en-GB" altLang="en-US" sz="1600" dirty="0">
              <a:solidFill>
                <a:schemeClr val="tx1"/>
              </a:solidFill>
              <a:latin typeface="Candara" panose="020E0502030303020204" pitchFamily="34" charset="0"/>
              <a:ea typeface="ＭＳ Ｐゴシック" panose="020B0600070205080204" pitchFamily="34" charset="-128"/>
            </a:endParaRPr>
          </a:p>
          <a:p>
            <a:endParaRPr lang="en-GB" altLang="en-US" sz="1600" dirty="0">
              <a:solidFill>
                <a:schemeClr val="tx1"/>
              </a:solidFill>
              <a:latin typeface="Candara" panose="020E0502030303020204" pitchFamily="34" charset="0"/>
              <a:ea typeface="ＭＳ Ｐゴシック" panose="020B0600070205080204" pitchFamily="34" charset="-128"/>
            </a:endParaRPr>
          </a:p>
          <a:p>
            <a:endParaRPr lang="en-GB" altLang="en-US" sz="1600" dirty="0">
              <a:solidFill>
                <a:schemeClr val="tx1"/>
              </a:solidFill>
              <a:latin typeface="Candara" panose="020E0502030303020204" pitchFamily="34" charset="0"/>
              <a:ea typeface="ＭＳ Ｐゴシック" panose="020B0600070205080204" pitchFamily="34" charset="-128"/>
            </a:endParaRPr>
          </a:p>
          <a:p>
            <a:endParaRPr lang="en-GB" altLang="en-US" sz="1600" dirty="0">
              <a:solidFill>
                <a:schemeClr val="tx1"/>
              </a:solidFill>
              <a:latin typeface="Candara" panose="020E0502030303020204" pitchFamily="34" charset="0"/>
              <a:ea typeface="ＭＳ Ｐゴシック" panose="020B0600070205080204" pitchFamily="34" charset="-128"/>
            </a:endParaRPr>
          </a:p>
          <a:p>
            <a:endParaRPr lang="en-GB" altLang="en-US" sz="1600" dirty="0">
              <a:solidFill>
                <a:schemeClr val="tx1"/>
              </a:solidFill>
              <a:latin typeface="Candara" panose="020E0502030303020204" pitchFamily="34" charset="0"/>
              <a:ea typeface="ＭＳ Ｐゴシック" panose="020B0600070205080204" pitchFamily="34" charset="-128"/>
            </a:endParaRPr>
          </a:p>
          <a:p>
            <a:endParaRPr lang="en-GB" altLang="en-US" sz="1600" dirty="0">
              <a:solidFill>
                <a:schemeClr val="tx1"/>
              </a:solidFill>
              <a:latin typeface="Candara" panose="020E0502030303020204" pitchFamily="34" charset="0"/>
              <a:ea typeface="ＭＳ Ｐゴシック" panose="020B0600070205080204" pitchFamily="34" charset="-128"/>
            </a:endParaRPr>
          </a:p>
          <a:p>
            <a:endParaRPr lang="en-GB" altLang="en-US" sz="1600" dirty="0">
              <a:solidFill>
                <a:schemeClr val="tx1"/>
              </a:solidFill>
              <a:latin typeface="Candara" panose="020E0502030303020204" pitchFamily="34" charset="0"/>
              <a:ea typeface="ＭＳ Ｐゴシック" panose="020B0600070205080204" pitchFamily="34" charset="-128"/>
            </a:endParaRPr>
          </a:p>
          <a:p>
            <a:endParaRPr lang="en-GB" altLang="en-US" sz="1600" dirty="0">
              <a:solidFill>
                <a:schemeClr val="tx1"/>
              </a:solidFill>
              <a:latin typeface="Candara" panose="020E0502030303020204" pitchFamily="34" charset="0"/>
              <a:ea typeface="ＭＳ Ｐゴシック" panose="020B0600070205080204" pitchFamily="34" charset="-128"/>
            </a:endParaRPr>
          </a:p>
          <a:p>
            <a:r>
              <a:rPr lang="en-GB" altLang="en-US" sz="1600" b="1" dirty="0">
                <a:solidFill>
                  <a:schemeClr val="tx1"/>
                </a:solidFill>
                <a:latin typeface="Candara" panose="020E0502030303020204" pitchFamily="34" charset="0"/>
                <a:ea typeface="ＭＳ Ｐゴシック" panose="020B0600070205080204" pitchFamily="34" charset="-128"/>
              </a:rPr>
              <a:t>Task: </a:t>
            </a:r>
            <a:r>
              <a:rPr lang="en-GB" altLang="en-US" sz="1600" dirty="0">
                <a:solidFill>
                  <a:schemeClr val="tx1"/>
                </a:solidFill>
                <a:latin typeface="Candara" panose="020E0502030303020204" pitchFamily="34" charset="0"/>
                <a:ea typeface="ＭＳ Ｐゴシック" panose="020B0600070205080204" pitchFamily="34" charset="-128"/>
              </a:rPr>
              <a:t>Read the information below, then summarise the information into four bullet points.</a:t>
            </a:r>
            <a:endParaRPr lang="en-GB" altLang="en-US" sz="1600" b="1" dirty="0">
              <a:solidFill>
                <a:schemeClr val="tx1"/>
              </a:solidFill>
              <a:latin typeface="Candara" panose="020E0502030303020204" pitchFamily="34" charset="0"/>
              <a:ea typeface="ＭＳ Ｐゴシック" panose="020B0600070205080204" pitchFamily="34" charset="-128"/>
            </a:endParaRPr>
          </a:p>
        </p:txBody>
      </p:sp>
      <p:pic>
        <p:nvPicPr>
          <p:cNvPr id="5" name="Picture 4">
            <a:extLst>
              <a:ext uri="{FF2B5EF4-FFF2-40B4-BE49-F238E27FC236}">
                <a16:creationId xmlns:a16="http://schemas.microsoft.com/office/drawing/2014/main" id="{D551E142-D4E5-F841-AC40-69A586355AAD}"/>
              </a:ext>
            </a:extLst>
          </p:cNvPr>
          <p:cNvPicPr>
            <a:picLocks noChangeAspect="1"/>
          </p:cNvPicPr>
          <p:nvPr/>
        </p:nvPicPr>
        <p:blipFill>
          <a:blip r:embed="rId2"/>
          <a:stretch>
            <a:fillRect/>
          </a:stretch>
        </p:blipFill>
        <p:spPr>
          <a:xfrm>
            <a:off x="2521967" y="1401465"/>
            <a:ext cx="1814068" cy="1358026"/>
          </a:xfrm>
          <a:prstGeom prst="rect">
            <a:avLst/>
          </a:prstGeom>
        </p:spPr>
      </p:pic>
      <p:pic>
        <p:nvPicPr>
          <p:cNvPr id="6" name="Picture 5">
            <a:extLst>
              <a:ext uri="{FF2B5EF4-FFF2-40B4-BE49-F238E27FC236}">
                <a16:creationId xmlns:a16="http://schemas.microsoft.com/office/drawing/2014/main" id="{2693F725-572E-BA4E-A1F3-5740D602C41C}"/>
              </a:ext>
            </a:extLst>
          </p:cNvPr>
          <p:cNvPicPr>
            <a:picLocks noChangeAspect="1"/>
          </p:cNvPicPr>
          <p:nvPr/>
        </p:nvPicPr>
        <p:blipFill>
          <a:blip r:embed="rId3"/>
          <a:stretch>
            <a:fillRect/>
          </a:stretch>
        </p:blipFill>
        <p:spPr>
          <a:xfrm>
            <a:off x="4655084" y="1416084"/>
            <a:ext cx="1814068" cy="1343407"/>
          </a:xfrm>
          <a:prstGeom prst="rect">
            <a:avLst/>
          </a:prstGeom>
        </p:spPr>
      </p:pic>
      <p:pic>
        <p:nvPicPr>
          <p:cNvPr id="7" name="Picture 6">
            <a:extLst>
              <a:ext uri="{FF2B5EF4-FFF2-40B4-BE49-F238E27FC236}">
                <a16:creationId xmlns:a16="http://schemas.microsoft.com/office/drawing/2014/main" id="{8F9EC836-EF2E-CD4A-BBAC-8106993FC160}"/>
              </a:ext>
            </a:extLst>
          </p:cNvPr>
          <p:cNvPicPr>
            <a:picLocks noChangeAspect="1"/>
          </p:cNvPicPr>
          <p:nvPr/>
        </p:nvPicPr>
        <p:blipFill>
          <a:blip r:embed="rId4"/>
          <a:stretch>
            <a:fillRect/>
          </a:stretch>
        </p:blipFill>
        <p:spPr>
          <a:xfrm>
            <a:off x="388850" y="1391896"/>
            <a:ext cx="1814068" cy="1358026"/>
          </a:xfrm>
          <a:prstGeom prst="rect">
            <a:avLst/>
          </a:prstGeom>
        </p:spPr>
      </p:pic>
      <p:pic>
        <p:nvPicPr>
          <p:cNvPr id="10" name="Picture 9" descr="A picture containing umbrella&#10;&#10;Description automatically generated">
            <a:extLst>
              <a:ext uri="{FF2B5EF4-FFF2-40B4-BE49-F238E27FC236}">
                <a16:creationId xmlns:a16="http://schemas.microsoft.com/office/drawing/2014/main" id="{5D9F986F-932B-434E-9949-0BC89E913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526" y="4784825"/>
            <a:ext cx="3424947" cy="2157842"/>
          </a:xfrm>
          <a:prstGeom prst="rect">
            <a:avLst/>
          </a:prstGeom>
        </p:spPr>
      </p:pic>
      <p:sp>
        <p:nvSpPr>
          <p:cNvPr id="14" name="Rectangle 13">
            <a:extLst>
              <a:ext uri="{FF2B5EF4-FFF2-40B4-BE49-F238E27FC236}">
                <a16:creationId xmlns:a16="http://schemas.microsoft.com/office/drawing/2014/main" id="{19CFEE53-654B-D442-93FB-6AC77CE4D9C2}"/>
              </a:ext>
            </a:extLst>
          </p:cNvPr>
          <p:cNvSpPr/>
          <p:nvPr/>
        </p:nvSpPr>
        <p:spPr>
          <a:xfrm>
            <a:off x="368122" y="7386369"/>
            <a:ext cx="6080302" cy="2200411"/>
          </a:xfrm>
          <a:prstGeom prst="rect">
            <a:avLst/>
          </a:prstGeom>
          <a:solidFill>
            <a:schemeClr val="accent5">
              <a:lumMod val="40000"/>
              <a:lumOff val="60000"/>
            </a:schemeClr>
          </a:solidFill>
          <a:ln>
            <a:solidFill>
              <a:schemeClr val="tx1"/>
            </a:solidFill>
          </a:ln>
        </p:spPr>
        <p:txBody>
          <a:bodyPr wrap="square">
            <a:spAutoFit/>
          </a:bodyPr>
          <a:lstStyle/>
          <a:p>
            <a:pPr marL="53816" marR="80963">
              <a:lnSpc>
                <a:spcPct val="115000"/>
              </a:lnSpc>
              <a:spcBef>
                <a:spcPts val="900"/>
              </a:spcBef>
              <a:spcAft>
                <a:spcPts val="450"/>
              </a:spcAft>
            </a:pPr>
            <a:r>
              <a:rPr lang="en-GB" sz="1500" dirty="0">
                <a:solidFill>
                  <a:srgbClr val="000000"/>
                </a:solidFill>
                <a:latin typeface="Candara" panose="020E0502030303020204" pitchFamily="34" charset="0"/>
                <a:ea typeface="Trebuchet MS" panose="020B0603020202020204" pitchFamily="34" charset="0"/>
                <a:cs typeface="Times New Roman" panose="02020603050405020304" pitchFamily="18" charset="0"/>
              </a:rPr>
              <a:t>The Earth is composed of four layers. The outer layer is the crust; this is solid and relatively thin.  The mantle is underneath the crust; this is made of semi molten rock.  Convection currents in the mantle move the separate slabs of crust called plates.  Underneath the mantle, we have the outer core; this is liquid and is made of iron and nickel.  At the centre of the Earth, we find the inner core made of solid iron and nickel.  Scientists believe the core may be as hot as 5,500°C or hotter than the surface of the sun!</a:t>
            </a:r>
            <a:endParaRPr lang="en-GB" sz="1500" dirty="0">
              <a:latin typeface="Candara" panose="020E0502030303020204" pitchFamily="34" charset="0"/>
            </a:endParaRPr>
          </a:p>
        </p:txBody>
      </p:sp>
    </p:spTree>
    <p:extLst>
      <p:ext uri="{BB962C8B-B14F-4D97-AF65-F5344CB8AC3E}">
        <p14:creationId xmlns:p14="http://schemas.microsoft.com/office/powerpoint/2010/main" val="4013299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200" b="1" u="sng" dirty="0">
                <a:solidFill>
                  <a:sysClr val="windowText" lastClr="000000"/>
                </a:solidFill>
                <a:latin typeface="Candara" panose="020E0502030303020204" pitchFamily="34" charset="0"/>
              </a:rPr>
              <a:t>Lesson 1- What is inside the earth?</a:t>
            </a:r>
          </a:p>
          <a:p>
            <a:r>
              <a:rPr lang="en-GB" altLang="en-US" sz="1600" b="1" dirty="0">
                <a:solidFill>
                  <a:schemeClr val="tx1"/>
                </a:solidFill>
                <a:latin typeface="Candara" panose="020E0502030303020204" pitchFamily="34" charset="0"/>
              </a:rPr>
              <a:t>Task</a:t>
            </a:r>
            <a:r>
              <a:rPr lang="en-GB" altLang="en-US" sz="1600" dirty="0">
                <a:solidFill>
                  <a:schemeClr val="tx1"/>
                </a:solidFill>
                <a:latin typeface="Candara" panose="020E0502030303020204" pitchFamily="34" charset="0"/>
              </a:rPr>
              <a:t>: Read the information below about the four layers of the earth. Use this information to complete the worksheet below.</a:t>
            </a: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endParaRPr lang="en-GB" altLang="en-US" sz="1600" b="1" dirty="0">
              <a:solidFill>
                <a:schemeClr val="tx1"/>
              </a:solidFill>
              <a:latin typeface="Candara" panose="020E0502030303020204" pitchFamily="34" charset="0"/>
              <a:ea typeface="ＭＳ Ｐゴシック" panose="020B0600070205080204" pitchFamily="34" charset="-128"/>
            </a:endParaRPr>
          </a:p>
          <a:p>
            <a:r>
              <a:rPr lang="en-GB" altLang="en-US" sz="1600" u="sng" dirty="0">
                <a:solidFill>
                  <a:schemeClr val="tx1"/>
                </a:solidFill>
                <a:latin typeface="Candara" panose="020E0502030303020204" pitchFamily="34" charset="0"/>
                <a:ea typeface="ＭＳ Ｐゴシック" panose="020B0600070205080204" pitchFamily="34" charset="-128"/>
              </a:rPr>
              <a:t>Crust</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This is the thinnest layer of the Earth</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It is between 8 and 40km thick</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It’s thinner under the oceans than it is on land</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It contains rocks and minerals</a:t>
            </a:r>
          </a:p>
          <a:p>
            <a:endParaRPr lang="en-GB" altLang="en-US" sz="1600" u="sng" dirty="0">
              <a:solidFill>
                <a:schemeClr val="tx1"/>
              </a:solidFill>
              <a:latin typeface="Candara" panose="020E0502030303020204" pitchFamily="34" charset="0"/>
              <a:ea typeface="ＭＳ Ｐゴシック" panose="020B0600070205080204" pitchFamily="34" charset="-128"/>
            </a:endParaRPr>
          </a:p>
          <a:p>
            <a:r>
              <a:rPr lang="en-GB" altLang="en-US" sz="1600" u="sng" dirty="0">
                <a:solidFill>
                  <a:schemeClr val="tx1"/>
                </a:solidFill>
                <a:latin typeface="Candara" panose="020E0502030303020204" pitchFamily="34" charset="0"/>
                <a:ea typeface="ＭＳ Ｐゴシック" panose="020B0600070205080204" pitchFamily="34" charset="-128"/>
              </a:rPr>
              <a:t>Mantle</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This is the thickest layer of the Earth</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This is made of solid rock that can flow – plastic rock</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It moves in big circles caused by Convection Currents</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This is where the hot rock rises and the cold rock sinks</a:t>
            </a:r>
          </a:p>
          <a:p>
            <a:endParaRPr lang="en-GB" altLang="en-US" sz="1600" dirty="0">
              <a:solidFill>
                <a:schemeClr val="tx1"/>
              </a:solidFill>
              <a:latin typeface="Candara" panose="020E0502030303020204" pitchFamily="34" charset="0"/>
              <a:ea typeface="ＭＳ Ｐゴシック" panose="020B0600070205080204" pitchFamily="34" charset="-128"/>
            </a:endParaRPr>
          </a:p>
        </p:txBody>
      </p:sp>
      <p:pic>
        <p:nvPicPr>
          <p:cNvPr id="9" name="Picture 8">
            <a:extLst>
              <a:ext uri="{FF2B5EF4-FFF2-40B4-BE49-F238E27FC236}">
                <a16:creationId xmlns:a16="http://schemas.microsoft.com/office/drawing/2014/main" id="{7BDD9B28-A6B9-8549-955D-F0733976ABF2}"/>
              </a:ext>
            </a:extLst>
          </p:cNvPr>
          <p:cNvPicPr>
            <a:picLocks noChangeAspect="1"/>
          </p:cNvPicPr>
          <p:nvPr/>
        </p:nvPicPr>
        <p:blipFill rotWithShape="1">
          <a:blip r:embed="rId2">
            <a:extLst>
              <a:ext uri="{28A0092B-C50C-407E-A947-70E740481C1C}">
                <a14:useLocalDpi xmlns:a14="http://schemas.microsoft.com/office/drawing/2010/main" val="0"/>
              </a:ext>
            </a:extLst>
          </a:blip>
          <a:srcRect b="13511"/>
          <a:stretch/>
        </p:blipFill>
        <p:spPr>
          <a:xfrm>
            <a:off x="514076" y="1349048"/>
            <a:ext cx="5829847" cy="4848013"/>
          </a:xfrm>
          <a:prstGeom prst="rect">
            <a:avLst/>
          </a:prstGeom>
        </p:spPr>
      </p:pic>
    </p:spTree>
    <p:extLst>
      <p:ext uri="{BB962C8B-B14F-4D97-AF65-F5344CB8AC3E}">
        <p14:creationId xmlns:p14="http://schemas.microsoft.com/office/powerpoint/2010/main" val="4143784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200" b="1" u="sng" dirty="0">
                <a:solidFill>
                  <a:sysClr val="windowText" lastClr="000000"/>
                </a:solidFill>
                <a:latin typeface="Candara" panose="020E0502030303020204" pitchFamily="34" charset="0"/>
              </a:rPr>
              <a:t>Lesson 1- What is inside the earth?</a:t>
            </a:r>
          </a:p>
          <a:p>
            <a:r>
              <a:rPr lang="en-GB" altLang="en-US" sz="1600" u="sng" dirty="0">
                <a:solidFill>
                  <a:schemeClr val="tx1"/>
                </a:solidFill>
                <a:latin typeface="Candara" panose="020E0502030303020204" pitchFamily="34" charset="0"/>
              </a:rPr>
              <a:t>Inner and outer core</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Made of mainly iron and nickel</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The outer core is liquid</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The inner core is hotter but the metals are solid</a:t>
            </a:r>
          </a:p>
          <a:p>
            <a:pPr marL="285750" indent="-285750">
              <a:buFont typeface="Arial" panose="020B0604020202020204" pitchFamily="34" charset="0"/>
              <a:buChar char="•"/>
            </a:pPr>
            <a:r>
              <a:rPr lang="en-GB" sz="1600" dirty="0">
                <a:solidFill>
                  <a:schemeClr val="tx1"/>
                </a:solidFill>
                <a:latin typeface="Candara" panose="020E0502030303020204" pitchFamily="34" charset="0"/>
                <a:ea typeface="Century Gothic" charset="0"/>
                <a:cs typeface="Century Gothic" charset="0"/>
              </a:rPr>
              <a:t>The outer core is where the magnetic field comes from – this makes compasses work!</a:t>
            </a:r>
          </a:p>
          <a:p>
            <a:endParaRPr lang="en-GB" sz="1600" u="sng" dirty="0">
              <a:solidFill>
                <a:schemeClr val="tx1"/>
              </a:solidFill>
              <a:latin typeface="Candara" panose="020E0502030303020204" pitchFamily="34" charset="0"/>
              <a:ea typeface="Century Gothic" charset="0"/>
              <a:cs typeface="Century Gothic" charset="0"/>
            </a:endParaRPr>
          </a:p>
          <a:p>
            <a:r>
              <a:rPr lang="en-GB" sz="1600" dirty="0">
                <a:solidFill>
                  <a:schemeClr val="tx1"/>
                </a:solidFill>
                <a:latin typeface="Candara" panose="020E0502030303020204" pitchFamily="34" charset="0"/>
                <a:ea typeface="Century Gothic" charset="0"/>
                <a:cs typeface="Century Gothic" charset="0"/>
              </a:rPr>
              <a:t>There are two types of crust, oceanic crust and continental crust. The earth’s crust is split into 7 large tectonic plates, which move due to convection currents in the mantle. Movement in the tectonic plates can lead to natural hazards e.g. volcanoes and earthquakes.</a:t>
            </a:r>
          </a:p>
          <a:p>
            <a:endParaRPr lang="en-GB" sz="1600" dirty="0">
              <a:solidFill>
                <a:schemeClr val="tx1"/>
              </a:solidFill>
              <a:latin typeface="Candara" panose="020E0502030303020204" pitchFamily="34" charset="0"/>
              <a:ea typeface="Century Gothic" charset="0"/>
              <a:cs typeface="Century Gothic" charset="0"/>
            </a:endParaRPr>
          </a:p>
          <a:p>
            <a:r>
              <a:rPr lang="en-GB" sz="1600" b="1" dirty="0">
                <a:solidFill>
                  <a:schemeClr val="tx1"/>
                </a:solidFill>
                <a:latin typeface="Candara" panose="020E0502030303020204" pitchFamily="34" charset="0"/>
                <a:ea typeface="Century Gothic" charset="0"/>
                <a:cs typeface="Century Gothic" charset="0"/>
              </a:rPr>
              <a:t>Task: </a:t>
            </a:r>
            <a:r>
              <a:rPr lang="en-GB" sz="1600" dirty="0">
                <a:solidFill>
                  <a:schemeClr val="tx1"/>
                </a:solidFill>
                <a:latin typeface="Candara" panose="020E0502030303020204" pitchFamily="34" charset="0"/>
                <a:ea typeface="Century Gothic" charset="0"/>
                <a:cs typeface="Century Gothic" charset="0"/>
              </a:rPr>
              <a:t>Use your geographical knowledge to label the following tectonic plates.</a:t>
            </a:r>
            <a:endParaRPr lang="en-GB" sz="1600" b="1" dirty="0">
              <a:solidFill>
                <a:schemeClr val="tx1"/>
              </a:solidFill>
              <a:latin typeface="Candara" panose="020E0502030303020204" pitchFamily="34" charset="0"/>
              <a:ea typeface="Century Gothic" charset="0"/>
              <a:cs typeface="Century Gothic" charset="0"/>
            </a:endParaRPr>
          </a:p>
        </p:txBody>
      </p:sp>
      <p:pic>
        <p:nvPicPr>
          <p:cNvPr id="4" name="Picture 3">
            <a:extLst>
              <a:ext uri="{FF2B5EF4-FFF2-40B4-BE49-F238E27FC236}">
                <a16:creationId xmlns:a16="http://schemas.microsoft.com/office/drawing/2014/main" id="{4F5AF7D4-62D3-4C45-8FA9-0F550645C91F}"/>
              </a:ext>
            </a:extLst>
          </p:cNvPr>
          <p:cNvPicPr>
            <a:picLocks noChangeAspect="1"/>
          </p:cNvPicPr>
          <p:nvPr/>
        </p:nvPicPr>
        <p:blipFill>
          <a:blip r:embed="rId2"/>
          <a:stretch>
            <a:fillRect/>
          </a:stretch>
        </p:blipFill>
        <p:spPr>
          <a:xfrm>
            <a:off x="402808" y="4326465"/>
            <a:ext cx="6065725" cy="4530649"/>
          </a:xfrm>
          <a:prstGeom prst="rect">
            <a:avLst/>
          </a:prstGeom>
        </p:spPr>
      </p:pic>
    </p:spTree>
    <p:extLst>
      <p:ext uri="{BB962C8B-B14F-4D97-AF65-F5344CB8AC3E}">
        <p14:creationId xmlns:p14="http://schemas.microsoft.com/office/powerpoint/2010/main" val="3591595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200" b="1" u="sng" dirty="0">
                <a:solidFill>
                  <a:sysClr val="windowText" lastClr="000000"/>
                </a:solidFill>
                <a:latin typeface="Candara" panose="020E0502030303020204" pitchFamily="34" charset="0"/>
              </a:rPr>
              <a:t>Lesson 2- Why do plates move?</a:t>
            </a:r>
          </a:p>
          <a:p>
            <a:r>
              <a:rPr lang="en-GB" sz="1600" b="1" dirty="0">
                <a:solidFill>
                  <a:sysClr val="windowText" lastClr="000000"/>
                </a:solidFill>
                <a:latin typeface="Candara" panose="020E0502030303020204" pitchFamily="34" charset="0"/>
              </a:rPr>
              <a:t>Task: </a:t>
            </a:r>
            <a:r>
              <a:rPr lang="en-GB" altLang="en-US" sz="1600" dirty="0">
                <a:solidFill>
                  <a:srgbClr val="000000"/>
                </a:solidFill>
                <a:latin typeface="Candara" panose="020E0502030303020204" pitchFamily="34" charset="0"/>
              </a:rPr>
              <a:t>Using the pictures below </a:t>
            </a:r>
            <a:r>
              <a:rPr lang="en-GB" altLang="en-US" sz="1600" dirty="0">
                <a:solidFill>
                  <a:srgbClr val="FF0000"/>
                </a:solidFill>
                <a:latin typeface="Candara" panose="020E0502030303020204" pitchFamily="34" charset="0"/>
              </a:rPr>
              <a:t>define</a:t>
            </a:r>
            <a:r>
              <a:rPr lang="en-GB" altLang="en-US" sz="1600" dirty="0">
                <a:solidFill>
                  <a:srgbClr val="000000"/>
                </a:solidFill>
                <a:latin typeface="Candara" panose="020E0502030303020204" pitchFamily="34" charset="0"/>
              </a:rPr>
              <a:t> the term </a:t>
            </a:r>
            <a:r>
              <a:rPr lang="en-GB" altLang="en-US" sz="1600" b="1" dirty="0">
                <a:solidFill>
                  <a:srgbClr val="000000"/>
                </a:solidFill>
                <a:latin typeface="Candara" panose="020E0502030303020204" pitchFamily="34" charset="0"/>
              </a:rPr>
              <a:t>‘natural hazard’</a:t>
            </a:r>
            <a:r>
              <a:rPr lang="en-GB" altLang="en-US" sz="1600" dirty="0">
                <a:solidFill>
                  <a:srgbClr val="000000"/>
                </a:solidFill>
                <a:latin typeface="Candara" panose="020E0502030303020204" pitchFamily="34" charset="0"/>
              </a:rPr>
              <a:t> in your own words.</a:t>
            </a:r>
            <a:r>
              <a:rPr lang="en-GB" sz="1600" b="1" dirty="0">
                <a:solidFill>
                  <a:sysClr val="windowText" lastClr="000000"/>
                </a:solidFill>
                <a:latin typeface="Candara" panose="020E0502030303020204" pitchFamily="34" charset="0"/>
              </a:rPr>
              <a:t> </a:t>
            </a:r>
          </a:p>
          <a:p>
            <a:endParaRPr lang="en-GB" sz="1600" b="1" dirty="0">
              <a:solidFill>
                <a:sysClr val="windowText" lastClr="000000"/>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a:p>
            <a:r>
              <a:rPr lang="en-GB" sz="1600" b="1" dirty="0">
                <a:solidFill>
                  <a:sysClr val="windowText" lastClr="000000"/>
                </a:solidFill>
                <a:latin typeface="Candara" panose="020E0502030303020204" pitchFamily="34" charset="0"/>
              </a:rPr>
              <a:t>WAGOLL: </a:t>
            </a:r>
            <a:r>
              <a:rPr lang="en-GB" altLang="en-US" sz="1600" dirty="0">
                <a:solidFill>
                  <a:srgbClr val="000000"/>
                </a:solidFill>
                <a:latin typeface="Candara" panose="020E0502030303020204" pitchFamily="34" charset="0"/>
              </a:rPr>
              <a:t>a naturally occurring effect that has a negative impact on people and/or the environment.</a:t>
            </a:r>
          </a:p>
          <a:p>
            <a:endParaRPr lang="en-GB" altLang="en-US" sz="1600" dirty="0">
              <a:solidFill>
                <a:schemeClr val="tx1"/>
              </a:solidFill>
              <a:latin typeface="Candara" panose="020E0502030303020204" pitchFamily="34" charset="0"/>
            </a:endParaRPr>
          </a:p>
          <a:p>
            <a:r>
              <a:rPr lang="en-GB" sz="1600" dirty="0">
                <a:solidFill>
                  <a:schemeClr val="tx1"/>
                </a:solidFill>
                <a:latin typeface="Candara" panose="020E0502030303020204" pitchFamily="34" charset="0"/>
              </a:rPr>
              <a:t>The tectonic plates are moving in different directions. The movements have different effects on the landscape of the Earth.</a:t>
            </a:r>
            <a:endParaRPr lang="en-US" sz="1600" dirty="0">
              <a:solidFill>
                <a:schemeClr val="tx1"/>
              </a:solidFill>
              <a:latin typeface="Candara" panose="020E0502030303020204" pitchFamily="34" charset="0"/>
            </a:endParaRPr>
          </a:p>
          <a:p>
            <a:pPr>
              <a:spcBef>
                <a:spcPct val="20000"/>
              </a:spcBef>
              <a:buSzPct val="65000"/>
              <a:buFontTx/>
              <a:buBlip>
                <a:blip r:embed="rId2"/>
              </a:buBlip>
            </a:pPr>
            <a:r>
              <a:rPr lang="en-GB" sz="1600" dirty="0">
                <a:solidFill>
                  <a:schemeClr val="tx1"/>
                </a:solidFill>
                <a:latin typeface="Candara" panose="020E0502030303020204" pitchFamily="34" charset="0"/>
              </a:rPr>
              <a:t>Plates that are moving in opposite directions form a constructive boundary.</a:t>
            </a:r>
          </a:p>
          <a:p>
            <a:pPr>
              <a:spcBef>
                <a:spcPct val="20000"/>
              </a:spcBef>
              <a:buSzPct val="65000"/>
              <a:buFontTx/>
              <a:buBlip>
                <a:blip r:embed="rId2"/>
              </a:buBlip>
            </a:pPr>
            <a:r>
              <a:rPr lang="en-GB" sz="1600" dirty="0">
                <a:solidFill>
                  <a:schemeClr val="tx1"/>
                </a:solidFill>
                <a:latin typeface="Candara" panose="020E0502030303020204" pitchFamily="34" charset="0"/>
              </a:rPr>
              <a:t>Plates that move towards each other form either a destructive boundary or a collision boundary. </a:t>
            </a:r>
          </a:p>
          <a:p>
            <a:pPr>
              <a:spcBef>
                <a:spcPct val="20000"/>
              </a:spcBef>
              <a:buSzPct val="65000"/>
              <a:buFontTx/>
              <a:buBlip>
                <a:blip r:embed="rId2"/>
              </a:buBlip>
            </a:pPr>
            <a:r>
              <a:rPr lang="en-GB" sz="1600" dirty="0">
                <a:solidFill>
                  <a:schemeClr val="tx1"/>
                </a:solidFill>
                <a:latin typeface="Candara" panose="020E0502030303020204" pitchFamily="34" charset="0"/>
              </a:rPr>
              <a:t>Plates sliding by each other form a conservative boundary.</a:t>
            </a:r>
          </a:p>
          <a:p>
            <a:endParaRPr lang="en-GB" sz="1600" b="1" dirty="0">
              <a:solidFill>
                <a:srgbClr val="000000"/>
              </a:solidFill>
              <a:latin typeface="Candara" panose="020E0502030303020204" pitchFamily="34" charset="0"/>
            </a:endParaRPr>
          </a:p>
          <a:p>
            <a:pPr lvl="0" defTabSz="914400" eaLnBrk="0" fontAlgn="base" hangingPunct="0">
              <a:spcBef>
                <a:spcPct val="0"/>
              </a:spcBef>
              <a:spcAft>
                <a:spcPct val="0"/>
              </a:spcAft>
            </a:pPr>
            <a:r>
              <a:rPr lang="en-GB" altLang="en-US" sz="1600" b="1" u="sng" dirty="0">
                <a:solidFill>
                  <a:sysClr val="windowText" lastClr="000000"/>
                </a:solidFill>
                <a:latin typeface="Candara" panose="020E0502030303020204" pitchFamily="34" charset="0"/>
              </a:rPr>
              <a:t>D</a:t>
            </a:r>
            <a:r>
              <a:rPr lang="en-US" altLang="en-US" sz="1600" b="1" u="sng" dirty="0" err="1">
                <a:solidFill>
                  <a:srgbClr val="231F20"/>
                </a:solidFill>
                <a:latin typeface="Candara" panose="020E0502030303020204" pitchFamily="34" charset="0"/>
              </a:rPr>
              <a:t>estructive</a:t>
            </a:r>
            <a:r>
              <a:rPr lang="en-US" altLang="en-US" sz="1600" b="1" dirty="0">
                <a:solidFill>
                  <a:srgbClr val="231F20"/>
                </a:solidFill>
                <a:latin typeface="Candara" panose="020E0502030303020204" pitchFamily="34" charset="0"/>
              </a:rPr>
              <a:t> plate margin: </a:t>
            </a:r>
            <a:r>
              <a:rPr lang="en-US" altLang="en-US" sz="1600" dirty="0">
                <a:solidFill>
                  <a:srgbClr val="231F20"/>
                </a:solidFill>
                <a:latin typeface="Candara" panose="020E0502030303020204" pitchFamily="34" charset="0"/>
              </a:rPr>
              <a:t>Usually involves an oceanic plate and a continental plate. The plates move towards one another and this movement can cause earthquakes.</a:t>
            </a:r>
            <a:r>
              <a:rPr lang="en-US" altLang="en-US" sz="1600" dirty="0">
                <a:solidFill>
                  <a:schemeClr val="tx1"/>
                </a:solidFill>
                <a:latin typeface="Candara" panose="020E0502030303020204" pitchFamily="34" charset="0"/>
              </a:rPr>
              <a:t> </a:t>
            </a:r>
            <a:r>
              <a:rPr lang="en-US" altLang="en-US" sz="1600" dirty="0">
                <a:solidFill>
                  <a:srgbClr val="231F20"/>
                </a:solidFill>
                <a:latin typeface="Candara" panose="020E0502030303020204" pitchFamily="34" charset="0"/>
              </a:rPr>
              <a:t>As the plates collide, the oceanic plate is forced beneath the continental plate. This is known as subduction. This happens because the oceanic plate is denser (heavier) than the continental plate.</a:t>
            </a:r>
            <a:r>
              <a:rPr lang="en-US" altLang="en-US" sz="1600" dirty="0">
                <a:solidFill>
                  <a:schemeClr val="tx1"/>
                </a:solidFill>
                <a:latin typeface="Candara" panose="020E0502030303020204" pitchFamily="34" charset="0"/>
              </a:rPr>
              <a:t> </a:t>
            </a:r>
            <a:r>
              <a:rPr lang="en-US" altLang="en-US" sz="1600" dirty="0">
                <a:solidFill>
                  <a:srgbClr val="231F20"/>
                </a:solidFill>
                <a:latin typeface="Candara" panose="020E0502030303020204" pitchFamily="34" charset="0"/>
              </a:rPr>
              <a:t>When the plate sinks into the mantle it melts to form magma. The pressure of the magma builds up beneath the Earth's surface. The magma escapes through weaknesses in the rock and rises up through a composite volcano. The volcanic eruptions are often violent, with lots of steam, gas and ash.</a:t>
            </a:r>
          </a:p>
          <a:p>
            <a:pPr lvl="0" defTabSz="914400" eaLnBrk="0" fontAlgn="base" hangingPunct="0">
              <a:spcBef>
                <a:spcPct val="0"/>
              </a:spcBef>
              <a:spcAft>
                <a:spcPct val="0"/>
              </a:spcAft>
            </a:pPr>
            <a:endParaRPr lang="en-GB" altLang="en-US" sz="1600" dirty="0">
              <a:solidFill>
                <a:schemeClr val="tx1"/>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p:txBody>
      </p:sp>
      <p:pic>
        <p:nvPicPr>
          <p:cNvPr id="6" name="Picture 2" descr="Image result for natural hazards">
            <a:hlinkClick r:id="rId3"/>
            <a:extLst>
              <a:ext uri="{FF2B5EF4-FFF2-40B4-BE49-F238E27FC236}">
                <a16:creationId xmlns:a16="http://schemas.microsoft.com/office/drawing/2014/main" id="{9CE37F6F-EA3B-E34E-B8CF-3D95577BD3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1820" y="1214281"/>
            <a:ext cx="2734360" cy="273436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54478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200" b="1" u="sng" dirty="0">
                <a:solidFill>
                  <a:sysClr val="windowText" lastClr="000000"/>
                </a:solidFill>
                <a:latin typeface="Candara" panose="020E0502030303020204" pitchFamily="34" charset="0"/>
              </a:rPr>
              <a:t>Lesson 2- Why do plates move?</a:t>
            </a:r>
            <a:endParaRPr lang="en-GB" sz="1600" b="1" u="sng" dirty="0">
              <a:solidFill>
                <a:schemeClr val="tx1"/>
              </a:solidFill>
              <a:latin typeface="Candara" panose="020E0502030303020204" pitchFamily="34" charset="0"/>
            </a:endParaRPr>
          </a:p>
          <a:p>
            <a:endParaRPr lang="en-US" altLang="en-US" sz="1000" dirty="0">
              <a:solidFill>
                <a:srgbClr val="231F20"/>
              </a:solidFill>
              <a:latin typeface="Candara" panose="020E0502030303020204" pitchFamily="34" charset="0"/>
            </a:endParaRPr>
          </a:p>
          <a:p>
            <a:pPr lvl="0" defTabSz="914400" eaLnBrk="0" fontAlgn="base" hangingPunct="0">
              <a:spcBef>
                <a:spcPct val="0"/>
              </a:spcBef>
              <a:spcAft>
                <a:spcPct val="0"/>
              </a:spcAft>
            </a:pPr>
            <a:r>
              <a:rPr lang="en-GB" sz="1600" b="1" dirty="0">
                <a:solidFill>
                  <a:schemeClr val="tx1"/>
                </a:solidFill>
                <a:latin typeface="Candara" panose="020E0502030303020204" pitchFamily="34" charset="0"/>
              </a:rPr>
              <a:t>Constructive plate margin</a:t>
            </a:r>
            <a:r>
              <a:rPr lang="en-GB" sz="1600" dirty="0">
                <a:solidFill>
                  <a:schemeClr val="tx1"/>
                </a:solidFill>
                <a:latin typeface="Candara" panose="020E0502030303020204" pitchFamily="34" charset="0"/>
              </a:rPr>
              <a:t>: Plates move apart from one another. When this happens the magma from the mantle rises up to make (or construct) new land in the form of a shield volcano. The movement of the plates over the mantle can cause earthquakes.</a:t>
            </a:r>
            <a:endParaRPr lang="en-GB" sz="1600" b="1" dirty="0">
              <a:solidFill>
                <a:schemeClr val="tx1"/>
              </a:solidFill>
              <a:latin typeface="Candara" panose="020E0502030303020204" pitchFamily="34" charset="0"/>
            </a:endParaRPr>
          </a:p>
          <a:p>
            <a:endParaRPr lang="en-GB" sz="900" b="1" dirty="0">
              <a:solidFill>
                <a:schemeClr val="tx1"/>
              </a:solidFill>
              <a:latin typeface="Candara" panose="020E0502030303020204" pitchFamily="34" charset="0"/>
            </a:endParaRPr>
          </a:p>
          <a:p>
            <a:endParaRPr lang="en-GB" sz="1600" b="1" dirty="0">
              <a:solidFill>
                <a:schemeClr val="tx1"/>
              </a:solidFill>
              <a:latin typeface="Candara" panose="020E0502030303020204" pitchFamily="34" charset="0"/>
            </a:endParaRPr>
          </a:p>
          <a:p>
            <a:r>
              <a:rPr lang="en-GB" sz="1600" b="1" dirty="0">
                <a:solidFill>
                  <a:schemeClr val="tx1"/>
                </a:solidFill>
                <a:latin typeface="Candara" panose="020E0502030303020204" pitchFamily="34" charset="0"/>
              </a:rPr>
              <a:t>Conservative plate margins: </a:t>
            </a:r>
            <a:r>
              <a:rPr lang="en-GB" sz="1600" dirty="0">
                <a:solidFill>
                  <a:schemeClr val="tx1"/>
                </a:solidFill>
                <a:latin typeface="Candara" panose="020E0502030303020204" pitchFamily="34" charset="0"/>
              </a:rPr>
              <a:t>The plates move past each other or are side by side moving at different speeds. As the plates move, friction occurs, and plates become stuck. Pressure builds up because the plates are still trying to move. When the pressure is released, it sends out huge amounts of energy, causing an earthquake. The earthquakes at a conservative plate boundary can be very destructive as they occur close to the Earth's surface. There are no volcanoes at a conservative plate margin.</a:t>
            </a:r>
          </a:p>
          <a:p>
            <a:endParaRPr lang="en-GB" sz="1600" dirty="0">
              <a:solidFill>
                <a:schemeClr val="tx1"/>
              </a:solidFill>
              <a:latin typeface="Candara" panose="020E0502030303020204" pitchFamily="34" charset="0"/>
            </a:endParaRPr>
          </a:p>
          <a:p>
            <a:r>
              <a:rPr lang="en-GB" sz="1600" b="1" dirty="0">
                <a:solidFill>
                  <a:schemeClr val="tx1"/>
                </a:solidFill>
                <a:latin typeface="Candara" panose="020E0502030303020204" pitchFamily="34" charset="0"/>
              </a:rPr>
              <a:t>Task: </a:t>
            </a:r>
            <a:r>
              <a:rPr lang="en-GB" sz="1600" dirty="0">
                <a:solidFill>
                  <a:schemeClr val="tx1"/>
                </a:solidFill>
                <a:latin typeface="Candara" panose="020E0502030303020204" pitchFamily="34" charset="0"/>
              </a:rPr>
              <a:t>Use the information on the previous two pages to explain in your own words how volcanoes and earthquakes are created at the tectonic plate boundaries.</a:t>
            </a:r>
          </a:p>
          <a:p>
            <a:endParaRPr lang="en-GB" sz="1600" b="1" dirty="0">
              <a:solidFill>
                <a:sysClr val="windowText" lastClr="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B1C925C5-F33E-9043-BEBF-66FD6E416496}"/>
              </a:ext>
            </a:extLst>
          </p:cNvPr>
          <p:cNvPicPr>
            <a:picLocks noChangeAspect="1"/>
          </p:cNvPicPr>
          <p:nvPr/>
        </p:nvPicPr>
        <p:blipFill>
          <a:blip r:embed="rId2"/>
          <a:stretch>
            <a:fillRect/>
          </a:stretch>
        </p:blipFill>
        <p:spPr>
          <a:xfrm>
            <a:off x="428539" y="5514820"/>
            <a:ext cx="6000922" cy="3952806"/>
          </a:xfrm>
          <a:prstGeom prst="rect">
            <a:avLst/>
          </a:prstGeom>
          <a:ln>
            <a:solidFill>
              <a:schemeClr val="tx1"/>
            </a:solidFill>
          </a:ln>
        </p:spPr>
      </p:pic>
    </p:spTree>
    <p:extLst>
      <p:ext uri="{BB962C8B-B14F-4D97-AF65-F5344CB8AC3E}">
        <p14:creationId xmlns:p14="http://schemas.microsoft.com/office/powerpoint/2010/main" val="1579447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200" b="1" u="sng" dirty="0">
                <a:solidFill>
                  <a:sysClr val="windowText" lastClr="000000"/>
                </a:solidFill>
                <a:latin typeface="Candara" panose="020E0502030303020204" pitchFamily="34" charset="0"/>
              </a:rPr>
              <a:t>Lesson 2- Why do plates move?</a:t>
            </a:r>
            <a:endParaRPr lang="en-GB" sz="1600" b="1" u="sng" dirty="0">
              <a:solidFill>
                <a:schemeClr val="tx1"/>
              </a:solidFill>
              <a:latin typeface="Candara" panose="020E0502030303020204" pitchFamily="34" charset="0"/>
            </a:endParaRPr>
          </a:p>
          <a:p>
            <a:endParaRPr lang="en-US" altLang="en-US" sz="1000" dirty="0">
              <a:solidFill>
                <a:srgbClr val="231F20"/>
              </a:solidFill>
              <a:latin typeface="Candara" panose="020E0502030303020204" pitchFamily="34" charset="0"/>
            </a:endParaRPr>
          </a:p>
          <a:p>
            <a:pPr lvl="0" defTabSz="914400" eaLnBrk="0" fontAlgn="base" hangingPunct="0">
              <a:spcBef>
                <a:spcPct val="0"/>
              </a:spcBef>
              <a:spcAft>
                <a:spcPct val="0"/>
              </a:spcAft>
            </a:pPr>
            <a:r>
              <a:rPr lang="en-GB" sz="1600" b="1" dirty="0">
                <a:solidFill>
                  <a:schemeClr val="tx1"/>
                </a:solidFill>
                <a:latin typeface="Candara" panose="020E0502030303020204" pitchFamily="34" charset="0"/>
              </a:rPr>
              <a:t>Task: </a:t>
            </a:r>
            <a:r>
              <a:rPr lang="en-GB" sz="1600" dirty="0">
                <a:solidFill>
                  <a:schemeClr val="tx1"/>
                </a:solidFill>
                <a:latin typeface="Candara" panose="020E0502030303020204" pitchFamily="34" charset="0"/>
              </a:rPr>
              <a:t>Test your knowledge from today’s lesson by answering the following questions.</a:t>
            </a:r>
          </a:p>
          <a:p>
            <a:pPr lvl="0" defTabSz="914400" eaLnBrk="0" fontAlgn="base" hangingPunct="0">
              <a:spcBef>
                <a:spcPct val="0"/>
              </a:spcBef>
              <a:spcAft>
                <a:spcPct val="0"/>
              </a:spcAft>
            </a:pPr>
            <a:endParaRPr lang="en-GB" sz="1600" dirty="0">
              <a:solidFill>
                <a:schemeClr val="tx1"/>
              </a:solidFill>
              <a:latin typeface="Candara" panose="020E0502030303020204" pitchFamily="34" charset="0"/>
            </a:endParaRPr>
          </a:p>
          <a:p>
            <a:pPr lvl="0" defTabSz="914400" eaLnBrk="0" fontAlgn="base" hangingPunct="0">
              <a:spcBef>
                <a:spcPct val="0"/>
              </a:spcBef>
              <a:spcAft>
                <a:spcPct val="0"/>
              </a:spcAft>
            </a:pPr>
            <a:endParaRPr lang="en-GB" sz="1600" dirty="0">
              <a:solidFill>
                <a:schemeClr val="tx1"/>
              </a:solidFill>
              <a:latin typeface="Candara" panose="020E0502030303020204" pitchFamily="34" charset="0"/>
            </a:endParaRPr>
          </a:p>
          <a:p>
            <a:endParaRPr lang="en-GB" sz="1600" b="1" dirty="0">
              <a:solidFill>
                <a:sysClr val="windowText" lastClr="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Rectangle 3">
            <a:extLst>
              <a:ext uri="{FF2B5EF4-FFF2-40B4-BE49-F238E27FC236}">
                <a16:creationId xmlns:a16="http://schemas.microsoft.com/office/drawing/2014/main" id="{683AA647-5FF5-564A-8B7C-556CE7668452}"/>
              </a:ext>
            </a:extLst>
          </p:cNvPr>
          <p:cNvSpPr>
            <a:spLocks noChangeArrowheads="1"/>
          </p:cNvSpPr>
          <p:nvPr/>
        </p:nvSpPr>
        <p:spPr bwMode="auto">
          <a:xfrm>
            <a:off x="405299" y="1385613"/>
            <a:ext cx="6047401" cy="412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r" defTabSz="685800" eaLnBrk="0" fontAlgn="base" hangingPunct="0">
              <a:spcBef>
                <a:spcPct val="0"/>
              </a:spcBef>
              <a:spcAft>
                <a:spcPct val="0"/>
              </a:spcAft>
            </a:pPr>
            <a:r>
              <a:rPr lang="en-US" altLang="en-US" sz="1400" dirty="0">
                <a:latin typeface="Candara" panose="020E0502030303020204" pitchFamily="34" charset="0"/>
                <a:ea typeface="Times New Roman" panose="02020603050405020304" pitchFamily="18" charset="0"/>
                <a:cs typeface="Arial" panose="020B0604020202020204" pitchFamily="34" charset="0"/>
              </a:rPr>
              <a:t> </a:t>
            </a:r>
            <a:endParaRPr lang="en-GB" altLang="en-US" sz="800" dirty="0">
              <a:latin typeface="Candara" panose="020E0502030303020204" pitchFamily="34" charset="0"/>
            </a:endParaRPr>
          </a:p>
          <a:p>
            <a:pPr defTabSz="685800" eaLnBrk="0" fontAlgn="base" hangingPunct="0">
              <a:lnSpc>
                <a:spcPct val="150000"/>
              </a:lnSpc>
              <a:spcBef>
                <a:spcPct val="0"/>
              </a:spcBef>
              <a:spcAft>
                <a:spcPct val="0"/>
              </a:spcAft>
            </a:pPr>
            <a:r>
              <a:rPr lang="en-US" altLang="en-US" sz="1400" dirty="0">
                <a:latin typeface="Candara" panose="020E0502030303020204" pitchFamily="34" charset="0"/>
                <a:ea typeface="Times New Roman" panose="02020603050405020304" pitchFamily="18" charset="0"/>
                <a:cs typeface="Arial" panose="020B0604020202020204" pitchFamily="34" charset="0"/>
              </a:rPr>
              <a:t>(a) What is a plate margin?                                                                                                  [1]</a:t>
            </a:r>
            <a:endParaRPr lang="en-GB" altLang="en-US" sz="800" dirty="0">
              <a:latin typeface="Candara" panose="020E0502030303020204" pitchFamily="34" charset="0"/>
            </a:endParaRPr>
          </a:p>
          <a:p>
            <a:pPr defTabSz="685800" eaLnBrk="0" fontAlgn="base" hangingPunct="0">
              <a:lnSpc>
                <a:spcPct val="150000"/>
              </a:lnSpc>
              <a:spcBef>
                <a:spcPct val="0"/>
              </a:spcBef>
              <a:spcAft>
                <a:spcPct val="0"/>
              </a:spcAft>
            </a:pPr>
            <a:r>
              <a:rPr lang="en-US" altLang="en-US" sz="1400" dirty="0">
                <a:latin typeface="Candara" panose="020E0502030303020204" pitchFamily="34" charset="0"/>
                <a:ea typeface="Times New Roman" panose="02020603050405020304" pitchFamily="18" charset="0"/>
                <a:cs typeface="Arial" panose="020B0604020202020204" pitchFamily="34" charset="0"/>
              </a:rPr>
              <a:t>______________________________________________________________</a:t>
            </a:r>
            <a:endParaRPr lang="en-GB" altLang="en-US" sz="800" dirty="0">
              <a:latin typeface="Candara" panose="020E0502030303020204" pitchFamily="34" charset="0"/>
            </a:endParaRPr>
          </a:p>
          <a:p>
            <a:pPr defTabSz="685800" eaLnBrk="0" fontAlgn="base" hangingPunct="0">
              <a:lnSpc>
                <a:spcPct val="150000"/>
              </a:lnSpc>
              <a:spcBef>
                <a:spcPct val="0"/>
              </a:spcBef>
              <a:spcAft>
                <a:spcPct val="0"/>
              </a:spcAft>
            </a:pPr>
            <a:r>
              <a:rPr lang="en-US" altLang="en-US" sz="1400" dirty="0">
                <a:latin typeface="Candara" panose="020E0502030303020204" pitchFamily="34" charset="0"/>
                <a:ea typeface="Times New Roman" panose="02020603050405020304" pitchFamily="18" charset="0"/>
                <a:cs typeface="Arial" panose="020B0604020202020204" pitchFamily="34" charset="0"/>
              </a:rPr>
              <a:t>(b) Describe the difference(s) between destructive and constructive plate margins.                                                                                                                                    [2]</a:t>
            </a:r>
            <a:endParaRPr lang="en-GB" altLang="en-US" sz="800" dirty="0">
              <a:latin typeface="Candara" panose="020E0502030303020204" pitchFamily="34" charset="0"/>
            </a:endParaRPr>
          </a:p>
          <a:p>
            <a:pPr defTabSz="685800" eaLnBrk="0" fontAlgn="base" hangingPunct="0">
              <a:lnSpc>
                <a:spcPct val="150000"/>
              </a:lnSpc>
              <a:spcBef>
                <a:spcPct val="0"/>
              </a:spcBef>
              <a:spcAft>
                <a:spcPct val="0"/>
              </a:spcAft>
            </a:pPr>
            <a:r>
              <a:rPr lang="en-US" altLang="en-US" sz="1400" dirty="0">
                <a:latin typeface="Candara" panose="020E0502030303020204" pitchFamily="34" charset="0"/>
                <a:ea typeface="Times New Roman" panose="02020603050405020304" pitchFamily="18" charset="0"/>
                <a:cs typeface="Arial" panose="020B0604020202020204" pitchFamily="34" charset="0"/>
              </a:rPr>
              <a:t>____________________________________________________________________________________________________________________________________</a:t>
            </a:r>
          </a:p>
          <a:p>
            <a:pPr>
              <a:lnSpc>
                <a:spcPct val="150000"/>
              </a:lnSpc>
            </a:pPr>
            <a:r>
              <a:rPr lang="en-US" sz="1400" dirty="0">
                <a:latin typeface="Candara" panose="020E0502030303020204" pitchFamily="34" charset="0"/>
              </a:rPr>
              <a:t>(c) </a:t>
            </a:r>
            <a:r>
              <a:rPr lang="en-GB" sz="1400" dirty="0">
                <a:latin typeface="Candara" panose="020E0502030303020204" pitchFamily="34" charset="0"/>
              </a:rPr>
              <a:t>What hazard is created at a conservative plate margin?                                    [1]</a:t>
            </a:r>
          </a:p>
          <a:p>
            <a:pPr>
              <a:lnSpc>
                <a:spcPct val="150000"/>
              </a:lnSpc>
            </a:pPr>
            <a:r>
              <a:rPr lang="en-US" sz="1400" dirty="0">
                <a:latin typeface="Candara" panose="020E0502030303020204" pitchFamily="34" charset="0"/>
              </a:rPr>
              <a:t>__________________________________________________________________</a:t>
            </a:r>
          </a:p>
          <a:p>
            <a:pPr>
              <a:lnSpc>
                <a:spcPct val="150000"/>
              </a:lnSpc>
            </a:pPr>
            <a:r>
              <a:rPr lang="en-GB" sz="1400" dirty="0">
                <a:latin typeface="Candara" panose="020E0502030303020204" pitchFamily="34" charset="0"/>
              </a:rPr>
              <a:t>(d) Which crust is denser? Oceanic or continental?                                                    [1]</a:t>
            </a:r>
          </a:p>
          <a:p>
            <a:pPr>
              <a:lnSpc>
                <a:spcPct val="150000"/>
              </a:lnSpc>
            </a:pPr>
            <a:r>
              <a:rPr lang="en-GB" sz="1400" dirty="0">
                <a:latin typeface="Candara" panose="020E0502030303020204" pitchFamily="34" charset="0"/>
              </a:rPr>
              <a:t>__________________________________________________________________</a:t>
            </a:r>
          </a:p>
          <a:p>
            <a:pPr>
              <a:lnSpc>
                <a:spcPct val="150000"/>
              </a:lnSpc>
            </a:pPr>
            <a:r>
              <a:rPr lang="en-GB" sz="1400" dirty="0">
                <a:latin typeface="Candara" panose="020E0502030303020204" pitchFamily="34" charset="0"/>
              </a:rPr>
              <a:t>(e) What causes the tectonic plates to move?                                                             [1]</a:t>
            </a:r>
          </a:p>
          <a:p>
            <a:pPr>
              <a:lnSpc>
                <a:spcPct val="150000"/>
              </a:lnSpc>
            </a:pPr>
            <a:r>
              <a:rPr lang="en-GB" sz="1400" dirty="0">
                <a:latin typeface="Candara" panose="020E0502030303020204" pitchFamily="34" charset="0"/>
              </a:rPr>
              <a:t>__________________________________________________________________</a:t>
            </a:r>
          </a:p>
        </p:txBody>
      </p:sp>
    </p:spTree>
    <p:extLst>
      <p:ext uri="{BB962C8B-B14F-4D97-AF65-F5344CB8AC3E}">
        <p14:creationId xmlns:p14="http://schemas.microsoft.com/office/powerpoint/2010/main" val="3261669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2A996-0F0C-45EE-8860-362B96D2A43A}"/>
              </a:ext>
            </a:extLst>
          </p:cNvPr>
          <p:cNvSpPr/>
          <p:nvPr/>
        </p:nvSpPr>
        <p:spPr>
          <a:xfrm>
            <a:off x="217932" y="265176"/>
            <a:ext cx="6422136" cy="9375648"/>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200" b="1" u="sng" dirty="0">
                <a:solidFill>
                  <a:sysClr val="windowText" lastClr="000000"/>
                </a:solidFill>
                <a:latin typeface="Candara" panose="020E0502030303020204" pitchFamily="34" charset="0"/>
              </a:rPr>
              <a:t>Lesson 3- What is continental drift?</a:t>
            </a:r>
            <a:endParaRPr lang="en-GB" sz="1600" b="1" u="sng" dirty="0">
              <a:solidFill>
                <a:schemeClr val="tx1"/>
              </a:solidFill>
              <a:latin typeface="Candara" panose="020E0502030303020204" pitchFamily="34" charset="0"/>
            </a:endParaRPr>
          </a:p>
          <a:p>
            <a:endParaRPr lang="en-US" altLang="en-US" sz="1000" dirty="0">
              <a:solidFill>
                <a:srgbClr val="231F20"/>
              </a:solidFill>
              <a:latin typeface="Candara" panose="020E0502030303020204" pitchFamily="34" charset="0"/>
            </a:endParaRPr>
          </a:p>
          <a:p>
            <a:pPr lvl="0" defTabSz="914400" eaLnBrk="0" fontAlgn="base" hangingPunct="0">
              <a:spcBef>
                <a:spcPct val="0"/>
              </a:spcBef>
              <a:spcAft>
                <a:spcPct val="0"/>
              </a:spcAft>
            </a:pPr>
            <a:r>
              <a:rPr lang="en-GB" sz="1600" b="1" dirty="0">
                <a:solidFill>
                  <a:schemeClr val="tx1"/>
                </a:solidFill>
                <a:latin typeface="Candara" panose="020E0502030303020204" pitchFamily="34" charset="0"/>
              </a:rPr>
              <a:t>Task: </a:t>
            </a:r>
            <a:r>
              <a:rPr lang="en-GB" sz="1600" dirty="0">
                <a:solidFill>
                  <a:schemeClr val="tx1"/>
                </a:solidFill>
                <a:latin typeface="Candara" panose="020E0502030303020204" pitchFamily="34" charset="0"/>
              </a:rPr>
              <a:t>Label the seven major continents on the map below.</a:t>
            </a:r>
          </a:p>
          <a:p>
            <a:pPr lvl="0" algn="ctr" defTabSz="914400" eaLnBrk="0" fontAlgn="base" hangingPunct="0">
              <a:spcBef>
                <a:spcPct val="0"/>
              </a:spcBef>
              <a:spcAft>
                <a:spcPct val="0"/>
              </a:spcAft>
            </a:pPr>
            <a:r>
              <a:rPr lang="en-GB" sz="1600" dirty="0">
                <a:solidFill>
                  <a:srgbClr val="FF0000"/>
                </a:solidFill>
                <a:latin typeface="Candara" panose="020E0502030303020204" pitchFamily="34" charset="0"/>
              </a:rPr>
              <a:t>Europe, North America, Asia, Oceania, South America, Africa, Antarctica.</a:t>
            </a: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algn="ctr"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defTabSz="914400" eaLnBrk="0" fontAlgn="base" hangingPunct="0">
              <a:spcBef>
                <a:spcPct val="0"/>
              </a:spcBef>
              <a:spcAft>
                <a:spcPct val="0"/>
              </a:spcAft>
            </a:pPr>
            <a:endParaRPr lang="en-GB" sz="1600" dirty="0">
              <a:solidFill>
                <a:srgbClr val="FF0000"/>
              </a:solidFill>
              <a:latin typeface="Candara" panose="020E0502030303020204" pitchFamily="34" charset="0"/>
            </a:endParaRPr>
          </a:p>
          <a:p>
            <a:pPr lvl="0" defTabSz="914400" eaLnBrk="0" fontAlgn="base" hangingPunct="0">
              <a:spcBef>
                <a:spcPct val="0"/>
              </a:spcBef>
              <a:spcAft>
                <a:spcPct val="0"/>
              </a:spcAft>
            </a:pPr>
            <a:r>
              <a:rPr lang="en-GB" sz="1600" b="1" dirty="0">
                <a:solidFill>
                  <a:schemeClr val="tx1"/>
                </a:solidFill>
                <a:latin typeface="Candara" panose="020E0502030303020204" pitchFamily="34" charset="0"/>
              </a:rPr>
              <a:t>What is continental drift?</a:t>
            </a:r>
          </a:p>
          <a:p>
            <a:pPr lvl="0" defTabSz="914400" eaLnBrk="0" fontAlgn="base" hangingPunct="0">
              <a:spcBef>
                <a:spcPct val="0"/>
              </a:spcBef>
              <a:spcAft>
                <a:spcPct val="0"/>
              </a:spcAft>
            </a:pPr>
            <a:endParaRPr lang="en-GB" sz="1000" b="1" dirty="0">
              <a:solidFill>
                <a:schemeClr val="tx1"/>
              </a:solidFill>
              <a:latin typeface="Candara" panose="020E0502030303020204" pitchFamily="34" charset="0"/>
            </a:endParaRPr>
          </a:p>
          <a:p>
            <a:pPr fontAlgn="base">
              <a:buFont typeface="Arial" panose="020B0604020202020204" pitchFamily="34" charset="0"/>
              <a:buChar char="•"/>
            </a:pPr>
            <a:r>
              <a:rPr lang="en-US" sz="1600" dirty="0">
                <a:solidFill>
                  <a:srgbClr val="000000"/>
                </a:solidFill>
                <a:latin typeface="Candara" panose="020E0502030303020204" pitchFamily="34" charset="0"/>
              </a:rPr>
              <a:t>A scientist, called Alfred Wegener looked at pieces of evidence and created the idea that the continents had moved over millions of years. ​</a:t>
            </a:r>
          </a:p>
          <a:p>
            <a:pPr fontAlgn="base">
              <a:buFont typeface="Arial" panose="020B0604020202020204" pitchFamily="34" charset="0"/>
              <a:buChar char="•"/>
            </a:pPr>
            <a:r>
              <a:rPr lang="en-US" sz="1600" dirty="0">
                <a:solidFill>
                  <a:srgbClr val="000000"/>
                </a:solidFill>
                <a:latin typeface="Candara" panose="020E0502030303020204" pitchFamily="34" charset="0"/>
              </a:rPr>
              <a:t>He said that the convection currents underneath the crust moved the continents away from each other and that they were originally one super continent called Pangaea!</a:t>
            </a:r>
          </a:p>
          <a:p>
            <a:pPr fontAlgn="base">
              <a:buFont typeface="Arial" panose="020B0604020202020204" pitchFamily="34" charset="0"/>
              <a:buChar char="•"/>
            </a:pPr>
            <a:r>
              <a:rPr lang="en-US" sz="1600" dirty="0">
                <a:solidFill>
                  <a:srgbClr val="000000"/>
                </a:solidFill>
                <a:latin typeface="Candara" panose="020E0502030303020204" pitchFamily="34" charset="0"/>
              </a:rPr>
              <a:t>Lots of other scientists thought that he was mad! They said that it was not possible for large pieces of land to move across The Earth in this way. ​</a:t>
            </a:r>
          </a:p>
          <a:p>
            <a:pPr fontAlgn="base">
              <a:buFont typeface="Arial" panose="020B0604020202020204" pitchFamily="34" charset="0"/>
              <a:buChar char="•"/>
            </a:pPr>
            <a:r>
              <a:rPr lang="en-US" sz="1600" dirty="0">
                <a:solidFill>
                  <a:srgbClr val="000000"/>
                </a:solidFill>
                <a:latin typeface="Candara" panose="020E0502030303020204" pitchFamily="34" charset="0"/>
              </a:rPr>
              <a:t>Wegener named his idea the ‘continental drift’ theory and showed how the earth had changed over the years.</a:t>
            </a:r>
          </a:p>
          <a:p>
            <a:pPr fontAlgn="base">
              <a:buFont typeface="Arial" panose="020B0604020202020204" pitchFamily="34" charset="0"/>
              <a:buChar char="•"/>
            </a:pPr>
            <a:endParaRPr lang="en-US" sz="1600" dirty="0">
              <a:solidFill>
                <a:srgbClr val="000000"/>
              </a:solidFill>
              <a:latin typeface="Candara" panose="020E0502030303020204" pitchFamily="34" charset="0"/>
            </a:endParaRPr>
          </a:p>
          <a:p>
            <a:pPr fontAlgn="base"/>
            <a:r>
              <a:rPr lang="en-US" sz="1600" b="1" dirty="0">
                <a:solidFill>
                  <a:srgbClr val="000000"/>
                </a:solidFill>
                <a:latin typeface="Candara" panose="020E0502030303020204" pitchFamily="34" charset="0"/>
              </a:rPr>
              <a:t>Task: </a:t>
            </a:r>
            <a:r>
              <a:rPr lang="en-US" sz="1600" dirty="0">
                <a:solidFill>
                  <a:srgbClr val="000000"/>
                </a:solidFill>
                <a:latin typeface="Candara" panose="020E0502030303020204" pitchFamily="34" charset="0"/>
              </a:rPr>
              <a:t>Summarise the information above into two sentences.</a:t>
            </a:r>
          </a:p>
          <a:p>
            <a:pPr fontAlgn="base"/>
            <a:r>
              <a:rPr lang="en-GB" sz="1600" b="1" dirty="0">
                <a:solidFill>
                  <a:sysClr val="windowText" lastClr="000000"/>
                </a:solidFill>
                <a:latin typeface="Candara" panose="020E0502030303020204" pitchFamily="34" charset="0"/>
              </a:rPr>
              <a:t>……………………………………………………………………………..………………………..……………………………………………………………………………………………………..…………………………………………………………………………………………………………………………………………………………………………………………………….</a:t>
            </a:r>
            <a:endParaRPr lang="en-US" sz="1600" b="1" dirty="0">
              <a:solidFill>
                <a:srgbClr val="000000"/>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a:p>
            <a:pPr fontAlgn="base"/>
            <a:endParaRPr lang="en-US" sz="1600" b="1" dirty="0">
              <a:solidFill>
                <a:srgbClr val="000000"/>
              </a:solidFill>
              <a:latin typeface="Candara" panose="020E0502030303020204" pitchFamily="34" charset="0"/>
            </a:endParaRPr>
          </a:p>
        </p:txBody>
      </p:sp>
      <p:sp>
        <p:nvSpPr>
          <p:cNvPr id="10" name="AutoShape 4" descr="One plate subducts (goes under) the other. A trench forms at the subduction zone betwen the oceanic crust and land (continental crust). Volcanoes and new mountains may form nearby.">
            <a:extLst>
              <a:ext uri="{FF2B5EF4-FFF2-40B4-BE49-F238E27FC236}">
                <a16:creationId xmlns:a16="http://schemas.microsoft.com/office/drawing/2014/main" id="{209D3F80-7BE5-BD48-A1A2-5C42E09D1CA6}"/>
              </a:ext>
            </a:extLst>
          </p:cNvPr>
          <p:cNvSpPr>
            <a:spLocks noChangeAspect="1" noChangeArrowheads="1"/>
          </p:cNvSpPr>
          <p:nvPr/>
        </p:nvSpPr>
        <p:spPr bwMode="auto">
          <a:xfrm>
            <a:off x="-2904067" y="55148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descr="Clip Art Blank World Map - World Map Outline A3 , Free Transparent Clipart  - ClipartKey">
            <a:extLst>
              <a:ext uri="{FF2B5EF4-FFF2-40B4-BE49-F238E27FC236}">
                <a16:creationId xmlns:a16="http://schemas.microsoft.com/office/drawing/2014/main" id="{5ED3DBB1-9EFF-744D-A210-327AD6F1A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828" y="1568824"/>
            <a:ext cx="5986344" cy="298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6322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301</TotalTime>
  <Words>1592</Words>
  <Application>Microsoft Office PowerPoint</Application>
  <PresentationFormat>A4 Paper (210x297 mm)</PresentationFormat>
  <Paragraphs>446</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Candara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L Foulds</dc:creator>
  <cp:lastModifiedBy>Mrs P Brooks</cp:lastModifiedBy>
  <cp:revision>157</cp:revision>
  <dcterms:created xsi:type="dcterms:W3CDTF">2020-09-03T08:22:09Z</dcterms:created>
  <dcterms:modified xsi:type="dcterms:W3CDTF">2020-09-04T06:53:21Z</dcterms:modified>
</cp:coreProperties>
</file>